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6" roundtripDataSignature="AMtx7mjYdZXLwNRPTboS//6s0rISoFMd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006A6C-670D-4D1B-81C0-7B587E1EB7C5}">
  <a:tblStyle styleId="{A9006A6C-670D-4D1B-81C0-7B587E1EB7C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95FA304-D78A-4B81-8F03-24194DA834E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Thank you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Excited to share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Still a work in progress and looking forward to feedback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Chose to share this because it’s a personal project - no conflict of sharing and it’s recent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Title - GANime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Flow guided and pixel propagation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2016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Encoding to 1x4000 feature space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Decoding to the missing area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Have standard masks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combination of MSE and adversarial loss help keep results similar to the desired output and unique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Encoding section where I’m reducing the image size but increasing the number of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Because my images are not square, be creative with kernels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Decoding to the full image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Training is smaller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 playing with kernels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Going back to creative convolution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Skipping part of the image will no raise an error or warning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Do I need a generator for each side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 results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Could at a dropout rate to the feature space layer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Primarily giving a blurred effec that gets more dithered as we go out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Not amazing but I good for a v1 of the model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 key ideas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 discriminators My previous model was only looking at the entire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	Asymmetric training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Trained on 57 million images (prev was 6 million)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are we trying to 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90-00s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Pilarboxes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4:3 to 16:9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can we do about 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Critical with large masks (64 pixels)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 and forth training of 9 to 1 do have a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Unique thing about the project is that I have two constant masked sections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See better discriminator accuracy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Black outline of shapes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Recognizes direction and pattern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Address the training schedule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Trading off between discriminator and gen in a 9:1 ratio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LaMa sounds better than FoCo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Latest and grates in image inpainting (published just last month)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Samsung AI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 key improvements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Improved mask generation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FF Breaks down images or sound into wave decomposition. This type of transformation is used in compression, jpeg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instead of values in our tensor representing a pixel value it represents what the general wave patters are and how does this location deviate from that.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Robust loss function that has 4 different terms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 local discriminator - I’m going to leave min in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Crop and zoom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Disney’s remastering of the simpsons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Pillarboxing with echo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News Stations tend to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Computer Vision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 ResNet50 VGG19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Abandoning the MSE loss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Came out last month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Switching to the full Lama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Char char="●"/>
            </a:pPr>
            <a:r>
              <a:rPr lang="en" sz="1200">
                <a:solidFill>
                  <a:srgbClr val="303030"/>
                </a:solidFill>
              </a:rPr>
              <a:t>Using the training script from the project GitHub Repo</a:t>
            </a:r>
            <a:endParaRPr sz="1200">
              <a:solidFill>
                <a:srgbClr val="30303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Char char="●"/>
            </a:pPr>
            <a:r>
              <a:rPr lang="en" sz="1200">
                <a:solidFill>
                  <a:srgbClr val="303030"/>
                </a:solidFill>
              </a:rPr>
              <a:t>Control over</a:t>
            </a:r>
            <a:endParaRPr sz="1200">
              <a:solidFill>
                <a:srgbClr val="30303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AutoNum type="alphaLcPeriod"/>
            </a:pPr>
            <a:r>
              <a:rPr lang="en" sz="1200">
                <a:solidFill>
                  <a:srgbClr val="303030"/>
                </a:solidFill>
              </a:rPr>
              <a:t>Starting from zero, no transfer learning</a:t>
            </a:r>
            <a:endParaRPr sz="1200">
              <a:solidFill>
                <a:srgbClr val="30303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AutoNum type="alphaLcPeriod"/>
            </a:pPr>
            <a:r>
              <a:rPr lang="en" sz="1200">
                <a:solidFill>
                  <a:srgbClr val="303030"/>
                </a:solidFill>
              </a:rPr>
              <a:t>Training data</a:t>
            </a:r>
            <a:endParaRPr sz="1200">
              <a:solidFill>
                <a:srgbClr val="30303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AutoNum type="alphaLcPeriod"/>
            </a:pPr>
            <a:r>
              <a:rPr lang="en" sz="1200">
                <a:solidFill>
                  <a:srgbClr val="303030"/>
                </a:solidFill>
              </a:rPr>
              <a:t>Mask generation</a:t>
            </a:r>
            <a:endParaRPr sz="1200">
              <a:solidFill>
                <a:srgbClr val="30303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200"/>
              <a:buAutoNum type="alphaLcPeriod"/>
            </a:pPr>
            <a:r>
              <a:rPr lang="en" sz="1200">
                <a:solidFill>
                  <a:srgbClr val="303030"/>
                </a:solidFill>
              </a:rPr>
              <a:t>Iterations (3 millsion)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LaMa has less distortion at the ends of the the image when there is a pattern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Results still vary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How do we empirically compare the models?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They call out the importance of the model that is generating the features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Classification models are known to focus on textures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Lama generalies more to other domains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GANs have had a good track record for the last 6 years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field is image inpainting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Photo restoration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Photo shopping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Can I use gans to restore my childhood memories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Global and local discriminators work well, probably because I have fixed masks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explore that question roadmap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Purpose of the project it two fold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Convert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Understanding of the techniques used in the field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High level review of the literature found 3 papers to do a deep dive 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Experiment with their methodology, cannibalize what works and move on the to next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Missing deepfillv2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See a progression of the results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Simplify the problem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Not everything from Signfiled to the simpons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Animation has consistent style and simplified color pallet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Keep the tradition of having GAN models have gans in the model 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StyleGAN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DiscoGAN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Need something that has data in 16:9 format to train 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Most image inpainting models train on Places2 and CelebA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Simplified the area I’m aiming to restore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Ian Goodfellow 2014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 player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Nash equilibrium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0.png"/><Relationship Id="rId13" Type="http://schemas.openxmlformats.org/officeDocument/2006/relationships/image" Target="../media/image3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Relationship Id="rId14" Type="http://schemas.openxmlformats.org/officeDocument/2006/relationships/image" Target="../media/image27.png"/><Relationship Id="rId5" Type="http://schemas.openxmlformats.org/officeDocument/2006/relationships/image" Target="../media/image39.png"/><Relationship Id="rId6" Type="http://schemas.openxmlformats.org/officeDocument/2006/relationships/image" Target="../media/image22.png"/><Relationship Id="rId7" Type="http://schemas.openxmlformats.org/officeDocument/2006/relationships/image" Target="../media/image14.png"/><Relationship Id="rId8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5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65.png"/><Relationship Id="rId5" Type="http://schemas.openxmlformats.org/officeDocument/2006/relationships/image" Target="../media/image8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38.png"/><Relationship Id="rId13" Type="http://schemas.openxmlformats.org/officeDocument/2006/relationships/image" Target="../media/image69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Relationship Id="rId14" Type="http://schemas.openxmlformats.org/officeDocument/2006/relationships/image" Target="../media/image66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42.png"/><Relationship Id="rId8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Relationship Id="rId9" Type="http://schemas.openxmlformats.org/officeDocument/2006/relationships/image" Target="../media/image34.png"/><Relationship Id="rId5" Type="http://schemas.openxmlformats.org/officeDocument/2006/relationships/image" Target="../media/image69.png"/><Relationship Id="rId6" Type="http://schemas.openxmlformats.org/officeDocument/2006/relationships/image" Target="../media/image66.png"/><Relationship Id="rId7" Type="http://schemas.openxmlformats.org/officeDocument/2006/relationships/image" Target="../media/image39.png"/><Relationship Id="rId8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74.png"/><Relationship Id="rId6" Type="http://schemas.openxmlformats.org/officeDocument/2006/relationships/image" Target="../media/image68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27.png"/><Relationship Id="rId13" Type="http://schemas.openxmlformats.org/officeDocument/2006/relationships/image" Target="../media/image87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Relationship Id="rId9" Type="http://schemas.openxmlformats.org/officeDocument/2006/relationships/image" Target="../media/image34.png"/><Relationship Id="rId14" Type="http://schemas.openxmlformats.org/officeDocument/2006/relationships/image" Target="../media/image81.png"/><Relationship Id="rId5" Type="http://schemas.openxmlformats.org/officeDocument/2006/relationships/image" Target="../media/image69.png"/><Relationship Id="rId6" Type="http://schemas.openxmlformats.org/officeDocument/2006/relationships/image" Target="../media/image66.png"/><Relationship Id="rId7" Type="http://schemas.openxmlformats.org/officeDocument/2006/relationships/image" Target="../media/image39.png"/><Relationship Id="rId8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27.png"/><Relationship Id="rId13" Type="http://schemas.openxmlformats.org/officeDocument/2006/relationships/image" Target="../media/image87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Relationship Id="rId9" Type="http://schemas.openxmlformats.org/officeDocument/2006/relationships/image" Target="../media/image34.png"/><Relationship Id="rId15" Type="http://schemas.openxmlformats.org/officeDocument/2006/relationships/image" Target="../media/image78.png"/><Relationship Id="rId14" Type="http://schemas.openxmlformats.org/officeDocument/2006/relationships/image" Target="../media/image81.png"/><Relationship Id="rId17" Type="http://schemas.openxmlformats.org/officeDocument/2006/relationships/image" Target="../media/image101.png"/><Relationship Id="rId16" Type="http://schemas.openxmlformats.org/officeDocument/2006/relationships/image" Target="../media/image93.png"/><Relationship Id="rId5" Type="http://schemas.openxmlformats.org/officeDocument/2006/relationships/image" Target="../media/image69.png"/><Relationship Id="rId6" Type="http://schemas.openxmlformats.org/officeDocument/2006/relationships/image" Target="../media/image66.png"/><Relationship Id="rId18" Type="http://schemas.openxmlformats.org/officeDocument/2006/relationships/image" Target="../media/image86.png"/><Relationship Id="rId7" Type="http://schemas.openxmlformats.org/officeDocument/2006/relationships/image" Target="../media/image39.png"/><Relationship Id="rId8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4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91.png"/><Relationship Id="rId7" Type="http://schemas.openxmlformats.org/officeDocument/2006/relationships/image" Target="../media/image102.png"/><Relationship Id="rId8" Type="http://schemas.openxmlformats.org/officeDocument/2006/relationships/image" Target="../media/image9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73.png"/><Relationship Id="rId5" Type="http://schemas.openxmlformats.org/officeDocument/2006/relationships/image" Target="../media/image93.png"/><Relationship Id="rId6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1.gif"/><Relationship Id="rId4" Type="http://schemas.openxmlformats.org/officeDocument/2006/relationships/image" Target="../media/image112.gif"/><Relationship Id="rId5" Type="http://schemas.openxmlformats.org/officeDocument/2006/relationships/image" Target="../media/image110.gif"/><Relationship Id="rId6" Type="http://schemas.openxmlformats.org/officeDocument/2006/relationships/image" Target="../media/image108.gif"/><Relationship Id="rId7" Type="http://schemas.openxmlformats.org/officeDocument/2006/relationships/image" Target="../media/image107.gif"/><Relationship Id="rId8" Type="http://schemas.openxmlformats.org/officeDocument/2006/relationships/image" Target="../media/image10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38.png"/><Relationship Id="rId13" Type="http://schemas.openxmlformats.org/officeDocument/2006/relationships/image" Target="../media/image87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Relationship Id="rId14" Type="http://schemas.openxmlformats.org/officeDocument/2006/relationships/image" Target="../media/image81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42.png"/><Relationship Id="rId8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38.png"/><Relationship Id="rId13" Type="http://schemas.openxmlformats.org/officeDocument/2006/relationships/image" Target="../media/image101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Relationship Id="rId14" Type="http://schemas.openxmlformats.org/officeDocument/2006/relationships/image" Target="../media/image86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42.png"/><Relationship Id="rId8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0" y="3520775"/>
            <a:ext cx="9144000" cy="162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280">
                <a:solidFill>
                  <a:schemeClr val="lt1"/>
                </a:solidFill>
              </a:rPr>
              <a:t>GANime</a:t>
            </a:r>
            <a:endParaRPr b="1" sz="428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80">
                <a:solidFill>
                  <a:schemeClr val="lt1"/>
                </a:solidFill>
              </a:rPr>
              <a:t>Generative Adversarial Networks In Motion Entertainment</a:t>
            </a:r>
            <a:endParaRPr sz="4280">
              <a:solidFill>
                <a:schemeClr val="lt1"/>
              </a:solidFill>
            </a:endParaRPr>
          </a:p>
        </p:txBody>
      </p:sp>
      <p:sp>
        <p:nvSpPr>
          <p:cNvPr id="56" name="Google Shape;56;p1"/>
          <p:cNvSpPr txBox="1"/>
          <p:nvPr>
            <p:ph idx="1" type="subTitle"/>
          </p:nvPr>
        </p:nvSpPr>
        <p:spPr>
          <a:xfrm>
            <a:off x="311700" y="3672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 sz="1800">
                <a:solidFill>
                  <a:schemeClr val="dk2"/>
                </a:solidFill>
              </a:rPr>
              <a:t>Matt Yancey 2022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0"/>
          <p:cNvGrpSpPr/>
          <p:nvPr/>
        </p:nvGrpSpPr>
        <p:grpSpPr>
          <a:xfrm>
            <a:off x="3398550" y="1054606"/>
            <a:ext cx="1459450" cy="820950"/>
            <a:chOff x="3702750" y="3848031"/>
            <a:chExt cx="1459450" cy="820950"/>
          </a:xfrm>
        </p:grpSpPr>
        <p:pic>
          <p:nvPicPr>
            <p:cNvPr id="179" name="Google Shape;179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02750" y="3848031"/>
              <a:ext cx="1459450" cy="820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0"/>
            <p:cNvSpPr/>
            <p:nvPr/>
          </p:nvSpPr>
          <p:spPr>
            <a:xfrm>
              <a:off x="4095354" y="4021800"/>
              <a:ext cx="339200" cy="484700"/>
            </a:xfrm>
            <a:custGeom>
              <a:rect b="b" l="l" r="r" t="t"/>
              <a:pathLst>
                <a:path extrusionOk="0" h="19388" w="13568">
                  <a:moveTo>
                    <a:pt x="5180" y="19388"/>
                  </a:moveTo>
                  <a:cubicBezTo>
                    <a:pt x="3305" y="17044"/>
                    <a:pt x="1526" y="12355"/>
                    <a:pt x="3870" y="10480"/>
                  </a:cubicBezTo>
                  <a:cubicBezTo>
                    <a:pt x="6393" y="8461"/>
                    <a:pt x="13564" y="13711"/>
                    <a:pt x="13564" y="10480"/>
                  </a:cubicBezTo>
                  <a:cubicBezTo>
                    <a:pt x="13564" y="8573"/>
                    <a:pt x="13579" y="6036"/>
                    <a:pt x="11992" y="4978"/>
                  </a:cubicBezTo>
                  <a:cubicBezTo>
                    <a:pt x="8782" y="2838"/>
                    <a:pt x="3915" y="5656"/>
                    <a:pt x="464" y="3930"/>
                  </a:cubicBezTo>
                  <a:cubicBezTo>
                    <a:pt x="-829" y="3283"/>
                    <a:pt x="852" y="0"/>
                    <a:pt x="2298" y="0"/>
                  </a:cubicBezTo>
                </a:path>
              </a:pathLst>
            </a:cu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0"/>
          <p:cNvGrpSpPr/>
          <p:nvPr/>
        </p:nvGrpSpPr>
        <p:grpSpPr>
          <a:xfrm>
            <a:off x="3626850" y="1519670"/>
            <a:ext cx="1459450" cy="820950"/>
            <a:chOff x="3702750" y="2831006"/>
            <a:chExt cx="1459450" cy="820950"/>
          </a:xfrm>
        </p:grpSpPr>
        <p:pic>
          <p:nvPicPr>
            <p:cNvPr id="182" name="Google Shape;182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02750" y="2831006"/>
              <a:ext cx="1459450" cy="820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0"/>
            <p:cNvSpPr/>
            <p:nvPr/>
          </p:nvSpPr>
          <p:spPr>
            <a:xfrm>
              <a:off x="4418100" y="2895213"/>
              <a:ext cx="307800" cy="287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Image Inpainting Application of GANs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5" name="Google Shape;1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18579"/>
            <a:ext cx="1459450" cy="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5150" y="1984734"/>
            <a:ext cx="1459450" cy="82094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0"/>
          <p:cNvSpPr/>
          <p:nvPr/>
        </p:nvSpPr>
        <p:spPr>
          <a:xfrm>
            <a:off x="1987400" y="1642704"/>
            <a:ext cx="11181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Mask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0000" y="1518585"/>
            <a:ext cx="1459450" cy="8209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10"/>
          <p:cNvCxnSpPr>
            <a:stCxn id="185" idx="3"/>
            <a:endCxn id="187" idx="1"/>
          </p:cNvCxnSpPr>
          <p:nvPr/>
        </p:nvCxnSpPr>
        <p:spPr>
          <a:xfrm>
            <a:off x="1771150" y="1929054"/>
            <a:ext cx="21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10"/>
          <p:cNvCxnSpPr>
            <a:stCxn id="191" idx="3"/>
            <a:endCxn id="188" idx="1"/>
          </p:cNvCxnSpPr>
          <p:nvPr/>
        </p:nvCxnSpPr>
        <p:spPr>
          <a:xfrm>
            <a:off x="6952550" y="1929048"/>
            <a:ext cx="2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2" name="Google Shape;192;p10"/>
          <p:cNvCxnSpPr>
            <a:stCxn id="188" idx="2"/>
            <a:endCxn id="193" idx="0"/>
          </p:cNvCxnSpPr>
          <p:nvPr/>
        </p:nvCxnSpPr>
        <p:spPr>
          <a:xfrm>
            <a:off x="7899725" y="2339523"/>
            <a:ext cx="0" cy="1129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" name="Google Shape;191;p10"/>
          <p:cNvSpPr/>
          <p:nvPr/>
        </p:nvSpPr>
        <p:spPr>
          <a:xfrm>
            <a:off x="5684450" y="1598598"/>
            <a:ext cx="1268100" cy="660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7265675" y="3468857"/>
            <a:ext cx="1268100" cy="660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10"/>
          <p:cNvCxnSpPr>
            <a:stCxn id="185" idx="2"/>
            <a:endCxn id="193" idx="0"/>
          </p:cNvCxnSpPr>
          <p:nvPr/>
        </p:nvCxnSpPr>
        <p:spPr>
          <a:xfrm flipH="1" rot="-5400000">
            <a:off x="3905975" y="-525021"/>
            <a:ext cx="1129200" cy="68583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5" name="Google Shape;195;p10"/>
          <p:cNvSpPr/>
          <p:nvPr/>
        </p:nvSpPr>
        <p:spPr>
          <a:xfrm>
            <a:off x="7507625" y="4417148"/>
            <a:ext cx="784200" cy="25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0"/>
          <p:cNvCxnSpPr>
            <a:stCxn id="195" idx="2"/>
            <a:endCxn id="193" idx="1"/>
          </p:cNvCxnSpPr>
          <p:nvPr/>
        </p:nvCxnSpPr>
        <p:spPr>
          <a:xfrm flipH="1" rot="5400000">
            <a:off x="7144775" y="3920498"/>
            <a:ext cx="876000" cy="633900"/>
          </a:xfrm>
          <a:prstGeom prst="bentConnector4">
            <a:avLst>
              <a:gd fmla="val -27183" name="adj1"/>
              <a:gd fmla="val 137589" name="adj2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10"/>
          <p:cNvCxnSpPr>
            <a:stCxn id="193" idx="2"/>
            <a:endCxn id="195" idx="0"/>
          </p:cNvCxnSpPr>
          <p:nvPr/>
        </p:nvCxnSpPr>
        <p:spPr>
          <a:xfrm>
            <a:off x="7899725" y="4129757"/>
            <a:ext cx="0" cy="28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" name="Google Shape;198;p10"/>
          <p:cNvCxnSpPr>
            <a:stCxn id="195" idx="2"/>
            <a:endCxn id="191" idx="2"/>
          </p:cNvCxnSpPr>
          <p:nvPr/>
        </p:nvCxnSpPr>
        <p:spPr>
          <a:xfrm flipH="1" rot="5400000">
            <a:off x="5901125" y="2676848"/>
            <a:ext cx="2415900" cy="1581300"/>
          </a:xfrm>
          <a:prstGeom prst="bentConnector3">
            <a:avLst>
              <a:gd fmla="val -9857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99" name="Google Shape;199;p10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10"/>
          <p:cNvCxnSpPr>
            <a:stCxn id="187" idx="3"/>
            <a:endCxn id="182" idx="1"/>
          </p:cNvCxnSpPr>
          <p:nvPr/>
        </p:nvCxnSpPr>
        <p:spPr>
          <a:xfrm>
            <a:off x="3105500" y="1929054"/>
            <a:ext cx="5214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" name="Google Shape;201;p10"/>
          <p:cNvCxnSpPr>
            <a:stCxn id="182" idx="3"/>
            <a:endCxn id="191" idx="1"/>
          </p:cNvCxnSpPr>
          <p:nvPr/>
        </p:nvCxnSpPr>
        <p:spPr>
          <a:xfrm flipH="1" rot="10800000">
            <a:off x="5086300" y="1928945"/>
            <a:ext cx="5982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Other Work in Video Inpainting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Deep Flow-Guided Video Inpainting (Xu, Li, Zhou, Loy) </a:t>
            </a:r>
            <a:r>
              <a:rPr i="1" lang="en">
                <a:solidFill>
                  <a:schemeClr val="lt1"/>
                </a:solidFill>
              </a:rPr>
              <a:t>CVPR 2019</a:t>
            </a:r>
            <a:endParaRPr i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FlowNet 2.0: Evolution of Optical Flow Estimation with Deep Networks (Ilg, Mayer, Saikai, Keuper, Dosovitskiy, Brox) </a:t>
            </a:r>
            <a:r>
              <a:rPr i="1" lang="en">
                <a:solidFill>
                  <a:schemeClr val="lt1"/>
                </a:solidFill>
              </a:rPr>
              <a:t>CVPR 2017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/>
          <p:nvPr>
            <p:ph type="title"/>
          </p:nvPr>
        </p:nvSpPr>
        <p:spPr>
          <a:xfrm>
            <a:off x="1259800" y="2150850"/>
            <a:ext cx="662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6522"/>
              <a:buNone/>
            </a:pPr>
            <a:r>
              <a:rPr lang="en" sz="2266">
                <a:solidFill>
                  <a:schemeClr val="accent4"/>
                </a:solidFill>
              </a:rPr>
              <a:t>Model v1</a:t>
            </a:r>
            <a:endParaRPr sz="2266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Context Encoders: Feature Learning by Inpainting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12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Context Encoders - Model Overview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0" name="Google Shape;2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900" y="1423925"/>
            <a:ext cx="5016549" cy="24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 txBox="1"/>
          <p:nvPr>
            <p:ph idx="4294967295" type="body"/>
          </p:nvPr>
        </p:nvSpPr>
        <p:spPr>
          <a:xfrm>
            <a:off x="5742675" y="1159025"/>
            <a:ext cx="3316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2"/>
                </a:solidFill>
              </a:rPr>
              <a:t>Model Overview</a:t>
            </a:r>
            <a:endParaRPr sz="14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Encoding images to a 4000 feature space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Decode to only the cropped area</a:t>
            </a:r>
            <a:endParaRPr sz="14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Optimizer: Adam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Learning Rate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Gen: 1x10</a:t>
            </a:r>
            <a:r>
              <a:rPr baseline="30000" lang="en" sz="1000">
                <a:solidFill>
                  <a:schemeClr val="dk2"/>
                </a:solidFill>
              </a:rPr>
              <a:t>-3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Disc: 1x10</a:t>
            </a:r>
            <a:r>
              <a:rPr baseline="30000" lang="en" sz="1000">
                <a:solidFill>
                  <a:schemeClr val="dk2"/>
                </a:solidFill>
              </a:rPr>
              <a:t>-4</a:t>
            </a:r>
            <a:endParaRPr sz="10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000">
                <a:solidFill>
                  <a:schemeClr val="dk2"/>
                </a:solidFill>
              </a:rPr>
              <a:t>Total</a:t>
            </a:r>
            <a:r>
              <a:rPr baseline="-25000" lang="en" sz="1000">
                <a:solidFill>
                  <a:schemeClr val="dk2"/>
                </a:solidFill>
              </a:rPr>
              <a:t>Loss</a:t>
            </a:r>
            <a:r>
              <a:rPr lang="en" sz="1000">
                <a:solidFill>
                  <a:schemeClr val="dk2"/>
                </a:solidFill>
              </a:rPr>
              <a:t> = MSE</a:t>
            </a:r>
            <a:r>
              <a:rPr baseline="-25000" lang="en" sz="1000">
                <a:solidFill>
                  <a:schemeClr val="dk2"/>
                </a:solidFill>
              </a:rPr>
              <a:t>Loss</a:t>
            </a:r>
            <a:r>
              <a:rPr lang="en" sz="1000">
                <a:solidFill>
                  <a:schemeClr val="dk2"/>
                </a:solidFill>
              </a:rPr>
              <a:t> + </a:t>
            </a:r>
            <a:r>
              <a:rPr lang="en" sz="1300">
                <a:solidFill>
                  <a:schemeClr val="dk2"/>
                </a:solidFill>
              </a:rPr>
              <a:t>ɑ</a:t>
            </a:r>
            <a:r>
              <a:rPr lang="en" sz="1000">
                <a:solidFill>
                  <a:schemeClr val="dk2"/>
                </a:solidFill>
              </a:rPr>
              <a:t>Adv</a:t>
            </a:r>
            <a:r>
              <a:rPr baseline="-25000" lang="en" sz="1000">
                <a:solidFill>
                  <a:schemeClr val="dk2"/>
                </a:solidFill>
              </a:rPr>
              <a:t>Loss</a:t>
            </a:r>
            <a:endParaRPr baseline="-25000" sz="10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ɑ</a:t>
            </a:r>
            <a:r>
              <a:rPr lang="en" sz="1000">
                <a:solidFill>
                  <a:schemeClr val="dk2"/>
                </a:solidFill>
              </a:rPr>
              <a:t> Weight: 0.001 (10 to 1 ratio)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2"/>
                </a:solidFill>
              </a:rPr>
              <a:t>Data</a:t>
            </a:r>
            <a:endParaRPr sz="14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Image input size 128x128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Pascal Voc dataset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Trained on &gt; 6 Million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>
            <p:ph type="title"/>
          </p:nvPr>
        </p:nvSpPr>
        <p:spPr>
          <a:xfrm>
            <a:off x="311700" y="32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Model Adaptation v1</a:t>
            </a:r>
            <a:endParaRPr sz="2540">
              <a:solidFill>
                <a:schemeClr val="dk2"/>
              </a:solidFill>
            </a:endParaRPr>
          </a:p>
        </p:txBody>
      </p:sp>
      <p:sp>
        <p:nvSpPr>
          <p:cNvPr id="228" name="Google Shape;228;p14"/>
          <p:cNvSpPr/>
          <p:nvPr/>
        </p:nvSpPr>
        <p:spPr>
          <a:xfrm rot="-5400000">
            <a:off x="1645438" y="2203800"/>
            <a:ext cx="1522200" cy="2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x 4000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4"/>
          <p:cNvGrpSpPr/>
          <p:nvPr/>
        </p:nvGrpSpPr>
        <p:grpSpPr>
          <a:xfrm>
            <a:off x="687587" y="1524150"/>
            <a:ext cx="1922421" cy="2636700"/>
            <a:chOff x="535187" y="1524150"/>
            <a:chExt cx="1922421" cy="2636700"/>
          </a:xfrm>
        </p:grpSpPr>
        <p:sp>
          <p:nvSpPr>
            <p:cNvPr id="230" name="Google Shape;230;p14"/>
            <p:cNvSpPr txBox="1"/>
            <p:nvPr/>
          </p:nvSpPr>
          <p:spPr>
            <a:xfrm>
              <a:off x="535187" y="3175650"/>
              <a:ext cx="1190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1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Convolutional x 5</a:t>
              </a:r>
              <a:endParaRPr b="0" i="1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1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Kernel 4 Stride 2</a:t>
              </a:r>
              <a:endParaRPr b="0" i="1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 rot="-5400000">
              <a:off x="1261175" y="2141225"/>
              <a:ext cx="932700" cy="35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16 x 9 x 512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" name="Google Shape;232;p14"/>
            <p:cNvGrpSpPr/>
            <p:nvPr/>
          </p:nvGrpSpPr>
          <p:grpSpPr>
            <a:xfrm>
              <a:off x="643625" y="1524150"/>
              <a:ext cx="906600" cy="1575600"/>
              <a:chOff x="662475" y="1304650"/>
              <a:chExt cx="906600" cy="1575600"/>
            </a:xfrm>
          </p:grpSpPr>
          <p:sp>
            <p:nvSpPr>
              <p:cNvPr id="233" name="Google Shape;233;p14"/>
              <p:cNvSpPr/>
              <p:nvPr/>
            </p:nvSpPr>
            <p:spPr>
              <a:xfrm rot="5400000">
                <a:off x="421125" y="1646950"/>
                <a:ext cx="1389300" cy="906600"/>
              </a:xfrm>
              <a:prstGeom prst="trapezoid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4"/>
              <p:cNvSpPr txBox="1"/>
              <p:nvPr/>
            </p:nvSpPr>
            <p:spPr>
              <a:xfrm rot="-5400000">
                <a:off x="214600" y="1900000"/>
                <a:ext cx="15756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Encoding</a:t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14"/>
            <p:cNvSpPr txBox="1"/>
            <p:nvPr/>
          </p:nvSpPr>
          <p:spPr>
            <a:xfrm>
              <a:off x="1080908" y="3668250"/>
              <a:ext cx="1376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1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Convolutional Layer</a:t>
              </a:r>
              <a:endParaRPr b="0" i="1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1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Kernel 16x9 Stride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6" name="Google Shape;236;p14"/>
            <p:cNvCxnSpPr/>
            <p:nvPr/>
          </p:nvCxnSpPr>
          <p:spPr>
            <a:xfrm rot="10800000">
              <a:off x="1104008" y="2945575"/>
              <a:ext cx="0" cy="31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" name="Google Shape;237;p14"/>
            <p:cNvCxnSpPr/>
            <p:nvPr/>
          </p:nvCxnSpPr>
          <p:spPr>
            <a:xfrm rot="10800000">
              <a:off x="1742877" y="2821025"/>
              <a:ext cx="0" cy="9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8" name="Google Shape;238;p14"/>
          <p:cNvGrpSpPr/>
          <p:nvPr/>
        </p:nvGrpSpPr>
        <p:grpSpPr>
          <a:xfrm>
            <a:off x="2260313" y="1524150"/>
            <a:ext cx="2567287" cy="2636700"/>
            <a:chOff x="2268388" y="1524150"/>
            <a:chExt cx="2567287" cy="2636700"/>
          </a:xfrm>
        </p:grpSpPr>
        <p:cxnSp>
          <p:nvCxnSpPr>
            <p:cNvPr id="239" name="Google Shape;239;p14"/>
            <p:cNvCxnSpPr/>
            <p:nvPr/>
          </p:nvCxnSpPr>
          <p:spPr>
            <a:xfrm rot="10800000">
              <a:off x="2929288" y="2821025"/>
              <a:ext cx="0" cy="36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40" name="Google Shape;240;p14"/>
            <p:cNvGrpSpPr/>
            <p:nvPr/>
          </p:nvGrpSpPr>
          <p:grpSpPr>
            <a:xfrm>
              <a:off x="2268388" y="1524150"/>
              <a:ext cx="2567287" cy="2636700"/>
              <a:chOff x="2268388" y="1524150"/>
              <a:chExt cx="2567287" cy="2636700"/>
            </a:xfrm>
          </p:grpSpPr>
          <p:sp>
            <p:nvSpPr>
              <p:cNvPr id="241" name="Google Shape;241;p14"/>
              <p:cNvSpPr/>
              <p:nvPr/>
            </p:nvSpPr>
            <p:spPr>
              <a:xfrm rot="-5400000">
                <a:off x="2489056" y="2141225"/>
                <a:ext cx="932700" cy="354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16 x 9 x 512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2" name="Google Shape;242;p14"/>
              <p:cNvGrpSpPr/>
              <p:nvPr/>
            </p:nvGrpSpPr>
            <p:grpSpPr>
              <a:xfrm>
                <a:off x="3132675" y="1524150"/>
                <a:ext cx="906600" cy="1575600"/>
                <a:chOff x="3326150" y="1301450"/>
                <a:chExt cx="906600" cy="1575600"/>
              </a:xfrm>
            </p:grpSpPr>
            <p:sp>
              <p:nvSpPr>
                <p:cNvPr id="243" name="Google Shape;243;p14"/>
                <p:cNvSpPr/>
                <p:nvPr/>
              </p:nvSpPr>
              <p:spPr>
                <a:xfrm rot="-5400000">
                  <a:off x="3084800" y="1646950"/>
                  <a:ext cx="1389300" cy="906600"/>
                </a:xfrm>
                <a:prstGeom prst="trapezoid">
                  <a:avLst>
                    <a:gd fmla="val 25000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t/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4"/>
                <p:cNvSpPr txBox="1"/>
                <p:nvPr/>
              </p:nvSpPr>
              <p:spPr>
                <a:xfrm rot="-5400000">
                  <a:off x="2984000" y="1896800"/>
                  <a:ext cx="1575600" cy="384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Arial"/>
                    <a:buNone/>
                  </a:pPr>
                  <a:r>
                    <a:rPr b="0" i="0" lang="en" sz="13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Decoding</a:t>
                  </a:r>
                  <a:endParaRPr b="0" i="0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5" name="Google Shape;245;p14"/>
              <p:cNvSpPr txBox="1"/>
              <p:nvPr/>
            </p:nvSpPr>
            <p:spPr>
              <a:xfrm>
                <a:off x="2268388" y="3175650"/>
                <a:ext cx="16266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1" lang="en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Transpose Convolutional</a:t>
                </a:r>
                <a:endParaRPr b="0" i="1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1" lang="en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Kernel 16x9 Stride 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4"/>
              <p:cNvSpPr txBox="1"/>
              <p:nvPr/>
            </p:nvSpPr>
            <p:spPr>
              <a:xfrm>
                <a:off x="3047975" y="3668250"/>
                <a:ext cx="17877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1" lang="en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Transpose Convolutional x5</a:t>
                </a:r>
                <a:endParaRPr b="0" i="1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1" lang="en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Kernel 4 Stride 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7" name="Google Shape;247;p14"/>
              <p:cNvCxnSpPr/>
              <p:nvPr/>
            </p:nvCxnSpPr>
            <p:spPr>
              <a:xfrm rot="10800000">
                <a:off x="3836300" y="3062425"/>
                <a:ext cx="3000" cy="69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48" name="Google Shape;248;p14"/>
          <p:cNvSpPr txBox="1"/>
          <p:nvPr>
            <p:ph idx="4294967295" type="body"/>
          </p:nvPr>
        </p:nvSpPr>
        <p:spPr>
          <a:xfrm>
            <a:off x="5010050" y="1295975"/>
            <a:ext cx="378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Model Overview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Input size is 512 x 288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Customize the kernel and strides values of convolution layers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Decoding to the full image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Discriminator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Same architecture as the Generator’s encoding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Feeds into a linear layer and a Sigmoid layer for predictions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Data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Trained on ~3 million (6 million)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311700" y="4729350"/>
            <a:ext cx="489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Layers include batch normalization and ReLU activation functions.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 txBox="1"/>
          <p:nvPr>
            <p:ph type="title"/>
          </p:nvPr>
        </p:nvSpPr>
        <p:spPr>
          <a:xfrm>
            <a:off x="311700" y="32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The Importance of Kernel, Stride, and Padding</a:t>
            </a:r>
            <a:endParaRPr sz="2540">
              <a:solidFill>
                <a:schemeClr val="dk2"/>
              </a:solidFill>
            </a:endParaRPr>
          </a:p>
        </p:txBody>
      </p:sp>
      <p:sp>
        <p:nvSpPr>
          <p:cNvPr id="256" name="Google Shape;256;p15"/>
          <p:cNvSpPr txBox="1"/>
          <p:nvPr>
            <p:ph idx="4294967295" type="body"/>
          </p:nvPr>
        </p:nvSpPr>
        <p:spPr>
          <a:xfrm>
            <a:off x="4958450" y="1295975"/>
            <a:ext cx="383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2"/>
                </a:solidFill>
              </a:rPr>
              <a:t>Can result in silent failures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2"/>
                </a:solidFill>
              </a:rPr>
              <a:t>Solutions</a:t>
            </a:r>
            <a:endParaRPr sz="14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Fixed image sizes and kernel settings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Reflection padding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“Same” padding (TensorFlow)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485000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659983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5"/>
          <p:cNvSpPr/>
          <p:nvPr/>
        </p:nvSpPr>
        <p:spPr>
          <a:xfrm>
            <a:off x="834965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1009948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5"/>
          <p:cNvSpPr/>
          <p:nvPr/>
        </p:nvSpPr>
        <p:spPr>
          <a:xfrm>
            <a:off x="1184931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1359914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485000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659983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834965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1009948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1184931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5"/>
          <p:cNvSpPr/>
          <p:nvPr/>
        </p:nvSpPr>
        <p:spPr>
          <a:xfrm>
            <a:off x="1359914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5"/>
          <p:cNvSpPr/>
          <p:nvPr/>
        </p:nvSpPr>
        <p:spPr>
          <a:xfrm>
            <a:off x="485000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659983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834965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1009948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1184931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1359914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485000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659983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834965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1009948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1184931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1359914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485000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5"/>
          <p:cNvSpPr/>
          <p:nvPr/>
        </p:nvSpPr>
        <p:spPr>
          <a:xfrm>
            <a:off x="659983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5"/>
          <p:cNvSpPr/>
          <p:nvPr/>
        </p:nvSpPr>
        <p:spPr>
          <a:xfrm>
            <a:off x="834965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1009948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1184931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1359914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485000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659983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834965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1009948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1184931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1359914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5"/>
          <p:cNvGrpSpPr/>
          <p:nvPr/>
        </p:nvGrpSpPr>
        <p:grpSpPr>
          <a:xfrm>
            <a:off x="484869" y="1806627"/>
            <a:ext cx="518717" cy="549090"/>
            <a:chOff x="2604747" y="2067880"/>
            <a:chExt cx="693472" cy="757156"/>
          </a:xfrm>
        </p:grpSpPr>
        <p:sp>
          <p:nvSpPr>
            <p:cNvPr id="295" name="Google Shape;295;p15"/>
            <p:cNvSpPr/>
            <p:nvPr/>
          </p:nvSpPr>
          <p:spPr>
            <a:xfrm>
              <a:off x="2604747" y="2067880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2838683" y="2067880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3072619" y="2067880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2604747" y="2315808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2838683" y="2315808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3072619" y="2315808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604747" y="2563736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2838683" y="2563736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3072619" y="2563736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15"/>
          <p:cNvSpPr txBox="1"/>
          <p:nvPr/>
        </p:nvSpPr>
        <p:spPr>
          <a:xfrm>
            <a:off x="392375" y="1295963"/>
            <a:ext cx="27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Kernel: 3, Stride: 2, Padding: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5"/>
          <p:cNvSpPr/>
          <p:nvPr/>
        </p:nvSpPr>
        <p:spPr>
          <a:xfrm>
            <a:off x="1763700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1938683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2113665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2288648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2463631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2638614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1763700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1938683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2113665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2288648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2463631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2638614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1763700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1938683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2113665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2288648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2463631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5"/>
          <p:cNvSpPr/>
          <p:nvPr/>
        </p:nvSpPr>
        <p:spPr>
          <a:xfrm>
            <a:off x="2638614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5"/>
          <p:cNvSpPr/>
          <p:nvPr/>
        </p:nvSpPr>
        <p:spPr>
          <a:xfrm>
            <a:off x="1763700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5"/>
          <p:cNvSpPr/>
          <p:nvPr/>
        </p:nvSpPr>
        <p:spPr>
          <a:xfrm>
            <a:off x="1938683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5"/>
          <p:cNvSpPr/>
          <p:nvPr/>
        </p:nvSpPr>
        <p:spPr>
          <a:xfrm>
            <a:off x="2113665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5"/>
          <p:cNvSpPr/>
          <p:nvPr/>
        </p:nvSpPr>
        <p:spPr>
          <a:xfrm>
            <a:off x="2288648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5"/>
          <p:cNvSpPr/>
          <p:nvPr/>
        </p:nvSpPr>
        <p:spPr>
          <a:xfrm>
            <a:off x="2463631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5"/>
          <p:cNvSpPr/>
          <p:nvPr/>
        </p:nvSpPr>
        <p:spPr>
          <a:xfrm>
            <a:off x="2638614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5"/>
          <p:cNvSpPr/>
          <p:nvPr/>
        </p:nvSpPr>
        <p:spPr>
          <a:xfrm>
            <a:off x="1763700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1938683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5"/>
          <p:cNvSpPr/>
          <p:nvPr/>
        </p:nvSpPr>
        <p:spPr>
          <a:xfrm>
            <a:off x="2113665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2288648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2463631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5"/>
          <p:cNvSpPr/>
          <p:nvPr/>
        </p:nvSpPr>
        <p:spPr>
          <a:xfrm>
            <a:off x="2638614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1763700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5"/>
          <p:cNvSpPr/>
          <p:nvPr/>
        </p:nvSpPr>
        <p:spPr>
          <a:xfrm>
            <a:off x="1938683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2113665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/>
          <p:nvPr/>
        </p:nvSpPr>
        <p:spPr>
          <a:xfrm>
            <a:off x="2288648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/>
          <p:nvPr/>
        </p:nvSpPr>
        <p:spPr>
          <a:xfrm>
            <a:off x="2463631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5"/>
          <p:cNvSpPr/>
          <p:nvPr/>
        </p:nvSpPr>
        <p:spPr>
          <a:xfrm>
            <a:off x="2638614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15"/>
          <p:cNvGrpSpPr/>
          <p:nvPr/>
        </p:nvGrpSpPr>
        <p:grpSpPr>
          <a:xfrm>
            <a:off x="2113644" y="1806627"/>
            <a:ext cx="518717" cy="549090"/>
            <a:chOff x="2604747" y="2067880"/>
            <a:chExt cx="693472" cy="757156"/>
          </a:xfrm>
        </p:grpSpPr>
        <p:sp>
          <p:nvSpPr>
            <p:cNvPr id="342" name="Google Shape;342;p15"/>
            <p:cNvSpPr/>
            <p:nvPr/>
          </p:nvSpPr>
          <p:spPr>
            <a:xfrm>
              <a:off x="2604747" y="2067880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2838683" y="2067880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3072619" y="2067880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604747" y="2315808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838683" y="2315808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3072619" y="2315808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604747" y="2563736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838683" y="2563736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3072619" y="2563736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15"/>
          <p:cNvSpPr/>
          <p:nvPr/>
        </p:nvSpPr>
        <p:spPr>
          <a:xfrm>
            <a:off x="3011138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5"/>
          <p:cNvSpPr/>
          <p:nvPr/>
        </p:nvSpPr>
        <p:spPr>
          <a:xfrm>
            <a:off x="3186120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5"/>
          <p:cNvSpPr/>
          <p:nvPr/>
        </p:nvSpPr>
        <p:spPr>
          <a:xfrm>
            <a:off x="3361103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5"/>
          <p:cNvSpPr/>
          <p:nvPr/>
        </p:nvSpPr>
        <p:spPr>
          <a:xfrm>
            <a:off x="3536086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5"/>
          <p:cNvSpPr/>
          <p:nvPr/>
        </p:nvSpPr>
        <p:spPr>
          <a:xfrm>
            <a:off x="3711068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3886051" y="1806575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5"/>
          <p:cNvSpPr/>
          <p:nvPr/>
        </p:nvSpPr>
        <p:spPr>
          <a:xfrm>
            <a:off x="3011138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/>
          <p:nvPr/>
        </p:nvSpPr>
        <p:spPr>
          <a:xfrm>
            <a:off x="3186120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5"/>
          <p:cNvSpPr/>
          <p:nvPr/>
        </p:nvSpPr>
        <p:spPr>
          <a:xfrm>
            <a:off x="3361103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3536086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5"/>
          <p:cNvSpPr/>
          <p:nvPr/>
        </p:nvSpPr>
        <p:spPr>
          <a:xfrm>
            <a:off x="3711068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5"/>
          <p:cNvSpPr/>
          <p:nvPr/>
        </p:nvSpPr>
        <p:spPr>
          <a:xfrm>
            <a:off x="3886051" y="1986371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5"/>
          <p:cNvSpPr/>
          <p:nvPr/>
        </p:nvSpPr>
        <p:spPr>
          <a:xfrm>
            <a:off x="3011138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5"/>
          <p:cNvSpPr/>
          <p:nvPr/>
        </p:nvSpPr>
        <p:spPr>
          <a:xfrm>
            <a:off x="3186120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5"/>
          <p:cNvSpPr/>
          <p:nvPr/>
        </p:nvSpPr>
        <p:spPr>
          <a:xfrm>
            <a:off x="3361103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5"/>
          <p:cNvSpPr/>
          <p:nvPr/>
        </p:nvSpPr>
        <p:spPr>
          <a:xfrm>
            <a:off x="3536086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5"/>
          <p:cNvSpPr/>
          <p:nvPr/>
        </p:nvSpPr>
        <p:spPr>
          <a:xfrm>
            <a:off x="3711068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5"/>
          <p:cNvSpPr/>
          <p:nvPr/>
        </p:nvSpPr>
        <p:spPr>
          <a:xfrm>
            <a:off x="3886051" y="2166167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5"/>
          <p:cNvSpPr/>
          <p:nvPr/>
        </p:nvSpPr>
        <p:spPr>
          <a:xfrm>
            <a:off x="3011138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5"/>
          <p:cNvSpPr/>
          <p:nvPr/>
        </p:nvSpPr>
        <p:spPr>
          <a:xfrm>
            <a:off x="3186120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3361103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5"/>
          <p:cNvSpPr/>
          <p:nvPr/>
        </p:nvSpPr>
        <p:spPr>
          <a:xfrm>
            <a:off x="3536086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5"/>
          <p:cNvSpPr/>
          <p:nvPr/>
        </p:nvSpPr>
        <p:spPr>
          <a:xfrm>
            <a:off x="3711068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5"/>
          <p:cNvSpPr/>
          <p:nvPr/>
        </p:nvSpPr>
        <p:spPr>
          <a:xfrm>
            <a:off x="3886051" y="2345963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5"/>
          <p:cNvSpPr/>
          <p:nvPr/>
        </p:nvSpPr>
        <p:spPr>
          <a:xfrm>
            <a:off x="3011138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3186120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5"/>
          <p:cNvSpPr/>
          <p:nvPr/>
        </p:nvSpPr>
        <p:spPr>
          <a:xfrm>
            <a:off x="3361103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3536086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5"/>
          <p:cNvSpPr/>
          <p:nvPr/>
        </p:nvSpPr>
        <p:spPr>
          <a:xfrm>
            <a:off x="3711068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5"/>
          <p:cNvSpPr/>
          <p:nvPr/>
        </p:nvSpPr>
        <p:spPr>
          <a:xfrm>
            <a:off x="3886051" y="2525759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5"/>
          <p:cNvSpPr/>
          <p:nvPr/>
        </p:nvSpPr>
        <p:spPr>
          <a:xfrm>
            <a:off x="3011138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5"/>
          <p:cNvSpPr/>
          <p:nvPr/>
        </p:nvSpPr>
        <p:spPr>
          <a:xfrm>
            <a:off x="3186120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5"/>
          <p:cNvSpPr/>
          <p:nvPr/>
        </p:nvSpPr>
        <p:spPr>
          <a:xfrm>
            <a:off x="3361103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5"/>
          <p:cNvSpPr/>
          <p:nvPr/>
        </p:nvSpPr>
        <p:spPr>
          <a:xfrm>
            <a:off x="3536086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5"/>
          <p:cNvSpPr/>
          <p:nvPr/>
        </p:nvSpPr>
        <p:spPr>
          <a:xfrm>
            <a:off x="3711068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5"/>
          <p:cNvSpPr/>
          <p:nvPr/>
        </p:nvSpPr>
        <p:spPr>
          <a:xfrm>
            <a:off x="3886051" y="2705554"/>
            <a:ext cx="168600" cy="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15"/>
          <p:cNvGrpSpPr/>
          <p:nvPr/>
        </p:nvGrpSpPr>
        <p:grpSpPr>
          <a:xfrm>
            <a:off x="3711057" y="1806627"/>
            <a:ext cx="518717" cy="549090"/>
            <a:chOff x="2604747" y="2067880"/>
            <a:chExt cx="693472" cy="757156"/>
          </a:xfrm>
        </p:grpSpPr>
        <p:sp>
          <p:nvSpPr>
            <p:cNvPr id="388" name="Google Shape;388;p15"/>
            <p:cNvSpPr/>
            <p:nvPr/>
          </p:nvSpPr>
          <p:spPr>
            <a:xfrm>
              <a:off x="2604747" y="2067880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38683" y="2067880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3072619" y="2067880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04747" y="2315808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838683" y="2315808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072619" y="2315808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604747" y="2563736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838683" y="2563736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3072619" y="2563736"/>
              <a:ext cx="225600" cy="261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15"/>
          <p:cNvSpPr txBox="1"/>
          <p:nvPr/>
        </p:nvSpPr>
        <p:spPr>
          <a:xfrm>
            <a:off x="2839925" y="2951225"/>
            <a:ext cx="156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sng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b="0" i="1" sz="1100" u="none" cap="none" strike="sng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is skipped because the kernel does not fit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8480" y="1729275"/>
            <a:ext cx="2122334" cy="12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5"/>
          <p:cNvSpPr txBox="1"/>
          <p:nvPr/>
        </p:nvSpPr>
        <p:spPr>
          <a:xfrm>
            <a:off x="252900" y="2885325"/>
            <a:ext cx="15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1534875" y="2885325"/>
            <a:ext cx="15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Results - Metrics on training and validation data</a:t>
            </a:r>
            <a:endParaRPr sz="2540">
              <a:solidFill>
                <a:schemeClr val="dk2"/>
              </a:solidFill>
            </a:endParaRPr>
          </a:p>
        </p:txBody>
      </p:sp>
      <p:pic>
        <p:nvPicPr>
          <p:cNvPr id="406" name="Google Shape;4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075" y="1809000"/>
            <a:ext cx="2663450" cy="18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1200" y="1809000"/>
            <a:ext cx="2663450" cy="190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3000" y="1809000"/>
            <a:ext cx="2700756" cy="19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6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6"/>
          <p:cNvSpPr txBox="1"/>
          <p:nvPr/>
        </p:nvSpPr>
        <p:spPr>
          <a:xfrm>
            <a:off x="307575" y="3683209"/>
            <a:ext cx="258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Discriminator Dominance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Results - Visual Inspection on Validation Samples</a:t>
            </a:r>
            <a:endParaRPr sz="2540">
              <a:solidFill>
                <a:schemeClr val="dk2"/>
              </a:solidFill>
            </a:endParaRPr>
          </a:p>
        </p:txBody>
      </p:sp>
      <p:grpSp>
        <p:nvGrpSpPr>
          <p:cNvPr id="416" name="Google Shape;416;p17"/>
          <p:cNvGrpSpPr/>
          <p:nvPr/>
        </p:nvGrpSpPr>
        <p:grpSpPr>
          <a:xfrm>
            <a:off x="3103972" y="1328850"/>
            <a:ext cx="1743149" cy="3037125"/>
            <a:chOff x="2347968" y="1442525"/>
            <a:chExt cx="1743149" cy="3037125"/>
          </a:xfrm>
        </p:grpSpPr>
        <p:pic>
          <p:nvPicPr>
            <p:cNvPr id="417" name="Google Shape;41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7981" y="1442525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7968" y="245488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47982" y="3467270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17"/>
          <p:cNvGrpSpPr/>
          <p:nvPr/>
        </p:nvGrpSpPr>
        <p:grpSpPr>
          <a:xfrm>
            <a:off x="1149078" y="1328850"/>
            <a:ext cx="1743149" cy="3037127"/>
            <a:chOff x="348190" y="1442525"/>
            <a:chExt cx="1743149" cy="3037127"/>
          </a:xfrm>
        </p:grpSpPr>
        <p:pic>
          <p:nvPicPr>
            <p:cNvPr id="421" name="Google Shape;421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8190" y="1442525"/>
              <a:ext cx="1743149" cy="1012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8190" y="2454890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8203" y="3467272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17"/>
          <p:cNvGrpSpPr/>
          <p:nvPr/>
        </p:nvGrpSpPr>
        <p:grpSpPr>
          <a:xfrm>
            <a:off x="5058865" y="1328850"/>
            <a:ext cx="1743153" cy="3037134"/>
            <a:chOff x="4399066" y="1442525"/>
            <a:chExt cx="1743153" cy="3037134"/>
          </a:xfrm>
        </p:grpSpPr>
        <p:pic>
          <p:nvPicPr>
            <p:cNvPr id="425" name="Google Shape;425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99084" y="1442525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399071" y="2454896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99066" y="346727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" name="Google Shape;428;p17"/>
          <p:cNvGrpSpPr/>
          <p:nvPr/>
        </p:nvGrpSpPr>
        <p:grpSpPr>
          <a:xfrm>
            <a:off x="7013764" y="1328854"/>
            <a:ext cx="1743142" cy="3037125"/>
            <a:chOff x="6319651" y="1442529"/>
            <a:chExt cx="1743142" cy="3037125"/>
          </a:xfrm>
        </p:grpSpPr>
        <p:pic>
          <p:nvPicPr>
            <p:cNvPr id="429" name="Google Shape;429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319658" y="144252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319653" y="2454901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319651" y="3467274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" name="Google Shape;432;p17"/>
          <p:cNvSpPr txBox="1"/>
          <p:nvPr/>
        </p:nvSpPr>
        <p:spPr>
          <a:xfrm>
            <a:off x="-23725" y="1613250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7"/>
          <p:cNvSpPr txBox="1"/>
          <p:nvPr/>
        </p:nvSpPr>
        <p:spPr>
          <a:xfrm>
            <a:off x="-23725" y="2677884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Masked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7"/>
          <p:cNvSpPr txBox="1"/>
          <p:nvPr/>
        </p:nvSpPr>
        <p:spPr>
          <a:xfrm>
            <a:off x="-23725" y="3742517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7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6522"/>
              <a:buNone/>
            </a:pPr>
            <a:r>
              <a:rPr lang="en" sz="2266">
                <a:solidFill>
                  <a:schemeClr val="accent4"/>
                </a:solidFill>
              </a:rPr>
              <a:t>Model v2</a:t>
            </a:r>
            <a:endParaRPr sz="2266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Globally and Locally Consistent Image Completion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18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50" y="2040388"/>
            <a:ext cx="4822625" cy="16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Globally and Locally Consistent Images Encoders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8" name="Google Shape;448;p19"/>
          <p:cNvSpPr txBox="1"/>
          <p:nvPr>
            <p:ph idx="4294967295" type="body"/>
          </p:nvPr>
        </p:nvSpPr>
        <p:spPr>
          <a:xfrm>
            <a:off x="5274450" y="1463825"/>
            <a:ext cx="378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Model Overview</a:t>
            </a:r>
            <a:endParaRPr sz="15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>
                <a:solidFill>
                  <a:schemeClr val="dk2"/>
                </a:solidFill>
              </a:rPr>
              <a:t>Uses two discriminators</a:t>
            </a:r>
            <a:endParaRPr sz="11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>
                <a:solidFill>
                  <a:schemeClr val="dk2"/>
                </a:solidFill>
              </a:rPr>
              <a:t>Asymmetric training</a:t>
            </a:r>
            <a:endParaRPr sz="1100">
              <a:solidFill>
                <a:schemeClr val="dk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 sz="1100">
                <a:solidFill>
                  <a:schemeClr val="dk2"/>
                </a:solidFill>
              </a:rPr>
              <a:t>Gen 90,000 iterations</a:t>
            </a:r>
            <a:endParaRPr sz="1100">
              <a:solidFill>
                <a:schemeClr val="dk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 sz="1100">
                <a:solidFill>
                  <a:schemeClr val="dk2"/>
                </a:solidFill>
              </a:rPr>
              <a:t>Disc 10,000 iterations</a:t>
            </a:r>
            <a:endParaRPr sz="1100">
              <a:solidFill>
                <a:schemeClr val="dk2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 sz="1100">
                <a:solidFill>
                  <a:schemeClr val="dk2"/>
                </a:solidFill>
              </a:rPr>
              <a:t>Both 500,000 iterations</a:t>
            </a:r>
            <a:endParaRPr sz="15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>
                <a:solidFill>
                  <a:schemeClr val="dk2"/>
                </a:solidFill>
              </a:rPr>
              <a:t>Dilated Convolutions</a:t>
            </a:r>
            <a:endParaRPr sz="11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>
                <a:solidFill>
                  <a:schemeClr val="dk2"/>
                </a:solidFill>
              </a:rPr>
              <a:t>Optimizer: AdaDelta</a:t>
            </a:r>
            <a:endParaRPr baseline="-25000" sz="11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500">
                <a:solidFill>
                  <a:schemeClr val="dk2"/>
                </a:solidFill>
              </a:rPr>
              <a:t>ɑ</a:t>
            </a:r>
            <a:r>
              <a:rPr lang="en" sz="1100">
                <a:solidFill>
                  <a:schemeClr val="dk2"/>
                </a:solidFill>
              </a:rPr>
              <a:t> Weight: 0.0004</a:t>
            </a:r>
            <a:endParaRPr sz="11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Data</a:t>
            </a:r>
            <a:endParaRPr sz="15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>
                <a:solidFill>
                  <a:schemeClr val="dk2"/>
                </a:solidFill>
              </a:rPr>
              <a:t>Places2 (8 millions images)</a:t>
            </a:r>
            <a:endParaRPr sz="1100"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sz="1100">
                <a:solidFill>
                  <a:schemeClr val="dk2"/>
                </a:solidFill>
              </a:rPr>
              <a:t>Trained on &gt; 57 Million images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Are black bars intruding on your nostalgia?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18289" l="11639" r="11838" t="13561"/>
          <a:stretch/>
        </p:blipFill>
        <p:spPr>
          <a:xfrm>
            <a:off x="4710550" y="1769025"/>
            <a:ext cx="3797400" cy="21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175" y="1971170"/>
            <a:ext cx="2276402" cy="17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5">
            <a:alphaModFix/>
          </a:blip>
          <a:srcRect b="0" l="2733" r="0" t="0"/>
          <a:stretch/>
        </p:blipFill>
        <p:spPr>
          <a:xfrm>
            <a:off x="636050" y="1738179"/>
            <a:ext cx="3434051" cy="2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4798700" y="1877573"/>
            <a:ext cx="3589500" cy="1950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662" y="1877560"/>
            <a:ext cx="2601174" cy="195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/>
          <p:nvPr/>
        </p:nvSpPr>
        <p:spPr>
          <a:xfrm>
            <a:off x="1546625" y="3963116"/>
            <a:ext cx="148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Watching Then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5852900" y="3963116"/>
            <a:ext cx="148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Watching Now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Dilated Convolutions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5" name="Google Shape;455;p20"/>
          <p:cNvSpPr txBox="1"/>
          <p:nvPr>
            <p:ph idx="4294967295" type="body"/>
          </p:nvPr>
        </p:nvSpPr>
        <p:spPr>
          <a:xfrm>
            <a:off x="6109300" y="1643700"/>
            <a:ext cx="2804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500">
                <a:solidFill>
                  <a:schemeClr val="dk2"/>
                </a:solidFill>
              </a:rPr>
              <a:t>Expanding the kernel to gain more context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485000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0"/>
          <p:cNvSpPr/>
          <p:nvPr/>
        </p:nvSpPr>
        <p:spPr>
          <a:xfrm>
            <a:off x="718936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0"/>
          <p:cNvSpPr/>
          <p:nvPr/>
        </p:nvSpPr>
        <p:spPr>
          <a:xfrm>
            <a:off x="952872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1186808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0"/>
          <p:cNvSpPr/>
          <p:nvPr/>
        </p:nvSpPr>
        <p:spPr>
          <a:xfrm>
            <a:off x="1420744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0"/>
          <p:cNvSpPr/>
          <p:nvPr/>
        </p:nvSpPr>
        <p:spPr>
          <a:xfrm>
            <a:off x="1654680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0"/>
          <p:cNvSpPr/>
          <p:nvPr/>
        </p:nvSpPr>
        <p:spPr>
          <a:xfrm>
            <a:off x="1888617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485000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0"/>
          <p:cNvSpPr/>
          <p:nvPr/>
        </p:nvSpPr>
        <p:spPr>
          <a:xfrm>
            <a:off x="718936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0"/>
          <p:cNvSpPr/>
          <p:nvPr/>
        </p:nvSpPr>
        <p:spPr>
          <a:xfrm>
            <a:off x="952872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0"/>
          <p:cNvSpPr/>
          <p:nvPr/>
        </p:nvSpPr>
        <p:spPr>
          <a:xfrm>
            <a:off x="1186808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0"/>
          <p:cNvSpPr/>
          <p:nvPr/>
        </p:nvSpPr>
        <p:spPr>
          <a:xfrm>
            <a:off x="1420744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0"/>
          <p:cNvSpPr/>
          <p:nvPr/>
        </p:nvSpPr>
        <p:spPr>
          <a:xfrm>
            <a:off x="1654680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0"/>
          <p:cNvSpPr/>
          <p:nvPr/>
        </p:nvSpPr>
        <p:spPr>
          <a:xfrm>
            <a:off x="1888617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0"/>
          <p:cNvSpPr/>
          <p:nvPr/>
        </p:nvSpPr>
        <p:spPr>
          <a:xfrm>
            <a:off x="485000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0"/>
          <p:cNvSpPr/>
          <p:nvPr/>
        </p:nvSpPr>
        <p:spPr>
          <a:xfrm>
            <a:off x="718936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952872" y="2302430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0"/>
          <p:cNvSpPr/>
          <p:nvPr/>
        </p:nvSpPr>
        <p:spPr>
          <a:xfrm>
            <a:off x="1186808" y="2302430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0"/>
          <p:cNvSpPr/>
          <p:nvPr/>
        </p:nvSpPr>
        <p:spPr>
          <a:xfrm>
            <a:off x="1420744" y="2302430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0"/>
          <p:cNvSpPr/>
          <p:nvPr/>
        </p:nvSpPr>
        <p:spPr>
          <a:xfrm>
            <a:off x="1654680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1888617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485000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0"/>
          <p:cNvSpPr/>
          <p:nvPr/>
        </p:nvSpPr>
        <p:spPr>
          <a:xfrm>
            <a:off x="718936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0"/>
          <p:cNvSpPr/>
          <p:nvPr/>
        </p:nvSpPr>
        <p:spPr>
          <a:xfrm>
            <a:off x="952872" y="2550358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1186808" y="2550358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1420744" y="2550358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1654680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1888617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0"/>
          <p:cNvSpPr/>
          <p:nvPr/>
        </p:nvSpPr>
        <p:spPr>
          <a:xfrm>
            <a:off x="485000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0"/>
          <p:cNvSpPr/>
          <p:nvPr/>
        </p:nvSpPr>
        <p:spPr>
          <a:xfrm>
            <a:off x="718936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0"/>
          <p:cNvSpPr/>
          <p:nvPr/>
        </p:nvSpPr>
        <p:spPr>
          <a:xfrm>
            <a:off x="952872" y="2798286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0"/>
          <p:cNvSpPr/>
          <p:nvPr/>
        </p:nvSpPr>
        <p:spPr>
          <a:xfrm>
            <a:off x="1186808" y="2798286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0"/>
          <p:cNvSpPr/>
          <p:nvPr/>
        </p:nvSpPr>
        <p:spPr>
          <a:xfrm>
            <a:off x="1420744" y="2798286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0"/>
          <p:cNvSpPr/>
          <p:nvPr/>
        </p:nvSpPr>
        <p:spPr>
          <a:xfrm>
            <a:off x="1654680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0"/>
          <p:cNvSpPr/>
          <p:nvPr/>
        </p:nvSpPr>
        <p:spPr>
          <a:xfrm>
            <a:off x="1888617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0"/>
          <p:cNvSpPr/>
          <p:nvPr/>
        </p:nvSpPr>
        <p:spPr>
          <a:xfrm>
            <a:off x="485000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718936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0"/>
          <p:cNvSpPr/>
          <p:nvPr/>
        </p:nvSpPr>
        <p:spPr>
          <a:xfrm>
            <a:off x="952872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0"/>
          <p:cNvSpPr/>
          <p:nvPr/>
        </p:nvSpPr>
        <p:spPr>
          <a:xfrm>
            <a:off x="1186808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0"/>
          <p:cNvSpPr/>
          <p:nvPr/>
        </p:nvSpPr>
        <p:spPr>
          <a:xfrm>
            <a:off x="1420744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0"/>
          <p:cNvSpPr/>
          <p:nvPr/>
        </p:nvSpPr>
        <p:spPr>
          <a:xfrm>
            <a:off x="1654680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0"/>
          <p:cNvSpPr/>
          <p:nvPr/>
        </p:nvSpPr>
        <p:spPr>
          <a:xfrm>
            <a:off x="1888617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0"/>
          <p:cNvSpPr/>
          <p:nvPr/>
        </p:nvSpPr>
        <p:spPr>
          <a:xfrm>
            <a:off x="485000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0"/>
          <p:cNvSpPr/>
          <p:nvPr/>
        </p:nvSpPr>
        <p:spPr>
          <a:xfrm>
            <a:off x="718936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0"/>
          <p:cNvSpPr/>
          <p:nvPr/>
        </p:nvSpPr>
        <p:spPr>
          <a:xfrm>
            <a:off x="952872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1186808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0"/>
          <p:cNvSpPr/>
          <p:nvPr/>
        </p:nvSpPr>
        <p:spPr>
          <a:xfrm>
            <a:off x="1420744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0"/>
          <p:cNvSpPr/>
          <p:nvPr/>
        </p:nvSpPr>
        <p:spPr>
          <a:xfrm>
            <a:off x="1654680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0"/>
          <p:cNvSpPr/>
          <p:nvPr/>
        </p:nvSpPr>
        <p:spPr>
          <a:xfrm>
            <a:off x="1888617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0"/>
          <p:cNvSpPr/>
          <p:nvPr/>
        </p:nvSpPr>
        <p:spPr>
          <a:xfrm>
            <a:off x="2331898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0"/>
          <p:cNvSpPr/>
          <p:nvPr/>
        </p:nvSpPr>
        <p:spPr>
          <a:xfrm>
            <a:off x="2565834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2799770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0"/>
          <p:cNvSpPr/>
          <p:nvPr/>
        </p:nvSpPr>
        <p:spPr>
          <a:xfrm>
            <a:off x="3033706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0"/>
          <p:cNvSpPr/>
          <p:nvPr/>
        </p:nvSpPr>
        <p:spPr>
          <a:xfrm>
            <a:off x="3267642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0"/>
          <p:cNvSpPr/>
          <p:nvPr/>
        </p:nvSpPr>
        <p:spPr>
          <a:xfrm>
            <a:off x="3501578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0"/>
          <p:cNvSpPr/>
          <p:nvPr/>
        </p:nvSpPr>
        <p:spPr>
          <a:xfrm>
            <a:off x="3735514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0"/>
          <p:cNvSpPr/>
          <p:nvPr/>
        </p:nvSpPr>
        <p:spPr>
          <a:xfrm>
            <a:off x="2331898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0"/>
          <p:cNvSpPr/>
          <p:nvPr/>
        </p:nvSpPr>
        <p:spPr>
          <a:xfrm>
            <a:off x="2565834" y="2054503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0"/>
          <p:cNvSpPr/>
          <p:nvPr/>
        </p:nvSpPr>
        <p:spPr>
          <a:xfrm>
            <a:off x="2799770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0"/>
          <p:cNvSpPr/>
          <p:nvPr/>
        </p:nvSpPr>
        <p:spPr>
          <a:xfrm>
            <a:off x="3033706" y="2054503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0"/>
          <p:cNvSpPr/>
          <p:nvPr/>
        </p:nvSpPr>
        <p:spPr>
          <a:xfrm>
            <a:off x="3267642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0"/>
          <p:cNvSpPr/>
          <p:nvPr/>
        </p:nvSpPr>
        <p:spPr>
          <a:xfrm>
            <a:off x="3501578" y="2054503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0"/>
          <p:cNvSpPr/>
          <p:nvPr/>
        </p:nvSpPr>
        <p:spPr>
          <a:xfrm>
            <a:off x="3735514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0"/>
          <p:cNvSpPr/>
          <p:nvPr/>
        </p:nvSpPr>
        <p:spPr>
          <a:xfrm>
            <a:off x="2331898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0"/>
          <p:cNvSpPr/>
          <p:nvPr/>
        </p:nvSpPr>
        <p:spPr>
          <a:xfrm>
            <a:off x="2565834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0"/>
          <p:cNvSpPr/>
          <p:nvPr/>
        </p:nvSpPr>
        <p:spPr>
          <a:xfrm>
            <a:off x="2799770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0"/>
          <p:cNvSpPr/>
          <p:nvPr/>
        </p:nvSpPr>
        <p:spPr>
          <a:xfrm>
            <a:off x="3033706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0"/>
          <p:cNvSpPr/>
          <p:nvPr/>
        </p:nvSpPr>
        <p:spPr>
          <a:xfrm>
            <a:off x="3267642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0"/>
          <p:cNvSpPr/>
          <p:nvPr/>
        </p:nvSpPr>
        <p:spPr>
          <a:xfrm>
            <a:off x="3501578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0"/>
          <p:cNvSpPr/>
          <p:nvPr/>
        </p:nvSpPr>
        <p:spPr>
          <a:xfrm>
            <a:off x="3735514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0"/>
          <p:cNvSpPr/>
          <p:nvPr/>
        </p:nvSpPr>
        <p:spPr>
          <a:xfrm>
            <a:off x="2331898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2565834" y="2550358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0"/>
          <p:cNvSpPr/>
          <p:nvPr/>
        </p:nvSpPr>
        <p:spPr>
          <a:xfrm>
            <a:off x="2799770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3033706" y="2550358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0"/>
          <p:cNvSpPr/>
          <p:nvPr/>
        </p:nvSpPr>
        <p:spPr>
          <a:xfrm>
            <a:off x="3267642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0"/>
          <p:cNvSpPr/>
          <p:nvPr/>
        </p:nvSpPr>
        <p:spPr>
          <a:xfrm>
            <a:off x="3501578" y="2550358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0"/>
          <p:cNvSpPr/>
          <p:nvPr/>
        </p:nvSpPr>
        <p:spPr>
          <a:xfrm>
            <a:off x="3735514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0"/>
          <p:cNvSpPr/>
          <p:nvPr/>
        </p:nvSpPr>
        <p:spPr>
          <a:xfrm>
            <a:off x="2331898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0"/>
          <p:cNvSpPr/>
          <p:nvPr/>
        </p:nvSpPr>
        <p:spPr>
          <a:xfrm>
            <a:off x="2565834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0"/>
          <p:cNvSpPr/>
          <p:nvPr/>
        </p:nvSpPr>
        <p:spPr>
          <a:xfrm>
            <a:off x="2799770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0"/>
          <p:cNvSpPr/>
          <p:nvPr/>
        </p:nvSpPr>
        <p:spPr>
          <a:xfrm>
            <a:off x="3033706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0"/>
          <p:cNvSpPr/>
          <p:nvPr/>
        </p:nvSpPr>
        <p:spPr>
          <a:xfrm>
            <a:off x="3267642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0"/>
          <p:cNvSpPr/>
          <p:nvPr/>
        </p:nvSpPr>
        <p:spPr>
          <a:xfrm>
            <a:off x="3501578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0"/>
          <p:cNvSpPr/>
          <p:nvPr/>
        </p:nvSpPr>
        <p:spPr>
          <a:xfrm>
            <a:off x="3735514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0"/>
          <p:cNvSpPr/>
          <p:nvPr/>
        </p:nvSpPr>
        <p:spPr>
          <a:xfrm>
            <a:off x="2331898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0"/>
          <p:cNvSpPr/>
          <p:nvPr/>
        </p:nvSpPr>
        <p:spPr>
          <a:xfrm>
            <a:off x="2565834" y="3046213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0"/>
          <p:cNvSpPr/>
          <p:nvPr/>
        </p:nvSpPr>
        <p:spPr>
          <a:xfrm>
            <a:off x="2799770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0"/>
          <p:cNvSpPr/>
          <p:nvPr/>
        </p:nvSpPr>
        <p:spPr>
          <a:xfrm>
            <a:off x="3033706" y="3046213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0"/>
          <p:cNvSpPr/>
          <p:nvPr/>
        </p:nvSpPr>
        <p:spPr>
          <a:xfrm>
            <a:off x="3267642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0"/>
          <p:cNvSpPr/>
          <p:nvPr/>
        </p:nvSpPr>
        <p:spPr>
          <a:xfrm>
            <a:off x="3501578" y="3046213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0"/>
          <p:cNvSpPr/>
          <p:nvPr/>
        </p:nvSpPr>
        <p:spPr>
          <a:xfrm>
            <a:off x="3735514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0"/>
          <p:cNvSpPr/>
          <p:nvPr/>
        </p:nvSpPr>
        <p:spPr>
          <a:xfrm>
            <a:off x="2331898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0"/>
          <p:cNvSpPr/>
          <p:nvPr/>
        </p:nvSpPr>
        <p:spPr>
          <a:xfrm>
            <a:off x="2565834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0"/>
          <p:cNvSpPr/>
          <p:nvPr/>
        </p:nvSpPr>
        <p:spPr>
          <a:xfrm>
            <a:off x="2799770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0"/>
          <p:cNvSpPr/>
          <p:nvPr/>
        </p:nvSpPr>
        <p:spPr>
          <a:xfrm>
            <a:off x="3033706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3267642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0"/>
          <p:cNvSpPr/>
          <p:nvPr/>
        </p:nvSpPr>
        <p:spPr>
          <a:xfrm>
            <a:off x="3501578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3735514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0"/>
          <p:cNvSpPr/>
          <p:nvPr/>
        </p:nvSpPr>
        <p:spPr>
          <a:xfrm>
            <a:off x="4178796" y="1806575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0"/>
          <p:cNvSpPr/>
          <p:nvPr/>
        </p:nvSpPr>
        <p:spPr>
          <a:xfrm>
            <a:off x="4412732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0"/>
          <p:cNvSpPr/>
          <p:nvPr/>
        </p:nvSpPr>
        <p:spPr>
          <a:xfrm>
            <a:off x="4646668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0"/>
          <p:cNvSpPr/>
          <p:nvPr/>
        </p:nvSpPr>
        <p:spPr>
          <a:xfrm>
            <a:off x="4880604" y="1806575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0"/>
          <p:cNvSpPr/>
          <p:nvPr/>
        </p:nvSpPr>
        <p:spPr>
          <a:xfrm>
            <a:off x="5114540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5348476" y="1806575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0"/>
          <p:cNvSpPr/>
          <p:nvPr/>
        </p:nvSpPr>
        <p:spPr>
          <a:xfrm>
            <a:off x="5582412" y="1806575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4178796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0"/>
          <p:cNvSpPr/>
          <p:nvPr/>
        </p:nvSpPr>
        <p:spPr>
          <a:xfrm>
            <a:off x="4412732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0"/>
          <p:cNvSpPr/>
          <p:nvPr/>
        </p:nvSpPr>
        <p:spPr>
          <a:xfrm>
            <a:off x="4646668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0"/>
          <p:cNvSpPr/>
          <p:nvPr/>
        </p:nvSpPr>
        <p:spPr>
          <a:xfrm>
            <a:off x="4880604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0"/>
          <p:cNvSpPr/>
          <p:nvPr/>
        </p:nvSpPr>
        <p:spPr>
          <a:xfrm>
            <a:off x="5114540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0"/>
          <p:cNvSpPr/>
          <p:nvPr/>
        </p:nvSpPr>
        <p:spPr>
          <a:xfrm>
            <a:off x="5348476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0"/>
          <p:cNvSpPr/>
          <p:nvPr/>
        </p:nvSpPr>
        <p:spPr>
          <a:xfrm>
            <a:off x="5582412" y="205450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0"/>
          <p:cNvSpPr/>
          <p:nvPr/>
        </p:nvSpPr>
        <p:spPr>
          <a:xfrm>
            <a:off x="4178796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0"/>
          <p:cNvSpPr/>
          <p:nvPr/>
        </p:nvSpPr>
        <p:spPr>
          <a:xfrm>
            <a:off x="4412732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0"/>
          <p:cNvSpPr/>
          <p:nvPr/>
        </p:nvSpPr>
        <p:spPr>
          <a:xfrm>
            <a:off x="4646668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0"/>
          <p:cNvSpPr/>
          <p:nvPr/>
        </p:nvSpPr>
        <p:spPr>
          <a:xfrm>
            <a:off x="4880604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0"/>
          <p:cNvSpPr/>
          <p:nvPr/>
        </p:nvSpPr>
        <p:spPr>
          <a:xfrm>
            <a:off x="5114540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0"/>
          <p:cNvSpPr/>
          <p:nvPr/>
        </p:nvSpPr>
        <p:spPr>
          <a:xfrm>
            <a:off x="5348476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0"/>
          <p:cNvSpPr/>
          <p:nvPr/>
        </p:nvSpPr>
        <p:spPr>
          <a:xfrm>
            <a:off x="5582412" y="2302430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0"/>
          <p:cNvSpPr/>
          <p:nvPr/>
        </p:nvSpPr>
        <p:spPr>
          <a:xfrm>
            <a:off x="4178796" y="2550358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0"/>
          <p:cNvSpPr/>
          <p:nvPr/>
        </p:nvSpPr>
        <p:spPr>
          <a:xfrm>
            <a:off x="4412732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0"/>
          <p:cNvSpPr/>
          <p:nvPr/>
        </p:nvSpPr>
        <p:spPr>
          <a:xfrm>
            <a:off x="4646668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0"/>
          <p:cNvSpPr/>
          <p:nvPr/>
        </p:nvSpPr>
        <p:spPr>
          <a:xfrm>
            <a:off x="4880604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0"/>
          <p:cNvSpPr/>
          <p:nvPr/>
        </p:nvSpPr>
        <p:spPr>
          <a:xfrm>
            <a:off x="5114540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0"/>
          <p:cNvSpPr/>
          <p:nvPr/>
        </p:nvSpPr>
        <p:spPr>
          <a:xfrm>
            <a:off x="5348476" y="2550358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0"/>
          <p:cNvSpPr/>
          <p:nvPr/>
        </p:nvSpPr>
        <p:spPr>
          <a:xfrm>
            <a:off x="5582412" y="2550358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0"/>
          <p:cNvSpPr/>
          <p:nvPr/>
        </p:nvSpPr>
        <p:spPr>
          <a:xfrm>
            <a:off x="4178796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0"/>
          <p:cNvSpPr/>
          <p:nvPr/>
        </p:nvSpPr>
        <p:spPr>
          <a:xfrm>
            <a:off x="4412732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0"/>
          <p:cNvSpPr/>
          <p:nvPr/>
        </p:nvSpPr>
        <p:spPr>
          <a:xfrm>
            <a:off x="4646668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0"/>
          <p:cNvSpPr/>
          <p:nvPr/>
        </p:nvSpPr>
        <p:spPr>
          <a:xfrm>
            <a:off x="4880604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0"/>
          <p:cNvSpPr/>
          <p:nvPr/>
        </p:nvSpPr>
        <p:spPr>
          <a:xfrm>
            <a:off x="5114540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0"/>
          <p:cNvSpPr/>
          <p:nvPr/>
        </p:nvSpPr>
        <p:spPr>
          <a:xfrm>
            <a:off x="5348476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0"/>
          <p:cNvSpPr/>
          <p:nvPr/>
        </p:nvSpPr>
        <p:spPr>
          <a:xfrm>
            <a:off x="5582412" y="2798286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0"/>
          <p:cNvSpPr/>
          <p:nvPr/>
        </p:nvSpPr>
        <p:spPr>
          <a:xfrm>
            <a:off x="4178796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0"/>
          <p:cNvSpPr/>
          <p:nvPr/>
        </p:nvSpPr>
        <p:spPr>
          <a:xfrm>
            <a:off x="4412732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0"/>
          <p:cNvSpPr/>
          <p:nvPr/>
        </p:nvSpPr>
        <p:spPr>
          <a:xfrm>
            <a:off x="4646668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0"/>
          <p:cNvSpPr/>
          <p:nvPr/>
        </p:nvSpPr>
        <p:spPr>
          <a:xfrm>
            <a:off x="4880604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0"/>
          <p:cNvSpPr/>
          <p:nvPr/>
        </p:nvSpPr>
        <p:spPr>
          <a:xfrm>
            <a:off x="5114540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0"/>
          <p:cNvSpPr/>
          <p:nvPr/>
        </p:nvSpPr>
        <p:spPr>
          <a:xfrm>
            <a:off x="5348476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0"/>
          <p:cNvSpPr/>
          <p:nvPr/>
        </p:nvSpPr>
        <p:spPr>
          <a:xfrm>
            <a:off x="5582412" y="3046213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0"/>
          <p:cNvSpPr/>
          <p:nvPr/>
        </p:nvSpPr>
        <p:spPr>
          <a:xfrm>
            <a:off x="4178796" y="3294141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0"/>
          <p:cNvSpPr/>
          <p:nvPr/>
        </p:nvSpPr>
        <p:spPr>
          <a:xfrm>
            <a:off x="4412732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0"/>
          <p:cNvSpPr/>
          <p:nvPr/>
        </p:nvSpPr>
        <p:spPr>
          <a:xfrm>
            <a:off x="4646668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0"/>
          <p:cNvSpPr/>
          <p:nvPr/>
        </p:nvSpPr>
        <p:spPr>
          <a:xfrm>
            <a:off x="4880604" y="3294141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0"/>
          <p:cNvSpPr/>
          <p:nvPr/>
        </p:nvSpPr>
        <p:spPr>
          <a:xfrm>
            <a:off x="5114540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0"/>
          <p:cNvSpPr/>
          <p:nvPr/>
        </p:nvSpPr>
        <p:spPr>
          <a:xfrm>
            <a:off x="5348476" y="3294141"/>
            <a:ext cx="225600" cy="2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0"/>
          <p:cNvSpPr/>
          <p:nvPr/>
        </p:nvSpPr>
        <p:spPr>
          <a:xfrm>
            <a:off x="5582412" y="3294141"/>
            <a:ext cx="225600" cy="26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0"/>
          <p:cNvSpPr txBox="1"/>
          <p:nvPr/>
        </p:nvSpPr>
        <p:spPr>
          <a:xfrm>
            <a:off x="568642" y="3637601"/>
            <a:ext cx="146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by 3 Kernel with dilation of 1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0"/>
          <p:cNvSpPr txBox="1"/>
          <p:nvPr/>
        </p:nvSpPr>
        <p:spPr>
          <a:xfrm>
            <a:off x="2415540" y="3637601"/>
            <a:ext cx="146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by 3 Kernel with dilation of 2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0"/>
          <p:cNvSpPr txBox="1"/>
          <p:nvPr/>
        </p:nvSpPr>
        <p:spPr>
          <a:xfrm>
            <a:off x="4262437" y="3637601"/>
            <a:ext cx="146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by 3 Kernel with dilation of 3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1"/>
          <p:cNvSpPr txBox="1"/>
          <p:nvPr>
            <p:ph type="title"/>
          </p:nvPr>
        </p:nvSpPr>
        <p:spPr>
          <a:xfrm>
            <a:off x="311700" y="32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Model Adaptation v2 - Generator</a:t>
            </a:r>
            <a:endParaRPr sz="2540">
              <a:solidFill>
                <a:schemeClr val="dk2"/>
              </a:solidFill>
            </a:endParaRPr>
          </a:p>
        </p:txBody>
      </p:sp>
      <p:sp>
        <p:nvSpPr>
          <p:cNvPr id="612" name="Google Shape;612;p21"/>
          <p:cNvSpPr txBox="1"/>
          <p:nvPr/>
        </p:nvSpPr>
        <p:spPr>
          <a:xfrm>
            <a:off x="360549" y="3175650"/>
            <a:ext cx="12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x 6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size 128x72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 txBox="1"/>
          <p:nvPr/>
        </p:nvSpPr>
        <p:spPr>
          <a:xfrm>
            <a:off x="1592073" y="3668250"/>
            <a:ext cx="178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Dilated Convolutional Layer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 3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1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 (2, 4, 8, 16)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 txBox="1"/>
          <p:nvPr/>
        </p:nvSpPr>
        <p:spPr>
          <a:xfrm>
            <a:off x="2908100" y="3252600"/>
            <a:ext cx="17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 Convolutional x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" name="Google Shape;615;p21"/>
          <p:cNvCxnSpPr/>
          <p:nvPr/>
        </p:nvCxnSpPr>
        <p:spPr>
          <a:xfrm rot="10800000">
            <a:off x="929383" y="2945575"/>
            <a:ext cx="0" cy="3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1"/>
          <p:cNvCxnSpPr/>
          <p:nvPr/>
        </p:nvCxnSpPr>
        <p:spPr>
          <a:xfrm rot="10800000">
            <a:off x="2276327" y="2821025"/>
            <a:ext cx="0" cy="9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21"/>
          <p:cNvCxnSpPr>
            <a:stCxn id="614" idx="0"/>
          </p:cNvCxnSpPr>
          <p:nvPr/>
        </p:nvCxnSpPr>
        <p:spPr>
          <a:xfrm rot="10800000">
            <a:off x="3801950" y="3036900"/>
            <a:ext cx="0" cy="2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8" name="Google Shape;618;p21"/>
          <p:cNvSpPr txBox="1"/>
          <p:nvPr>
            <p:ph idx="4294967295" type="body"/>
          </p:nvPr>
        </p:nvSpPr>
        <p:spPr>
          <a:xfrm>
            <a:off x="5010050" y="1295975"/>
            <a:ext cx="378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Model Overview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Generator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Uses convolutional layers for both downsampling and feature building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Asymmetric training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9 to 1 training of the generator vs discriminator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Discriminator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2 passes to the discriminator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Data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Trained on ~3 million vs 57 million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19" name="Google Shape;619;p21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21"/>
          <p:cNvGrpSpPr/>
          <p:nvPr/>
        </p:nvGrpSpPr>
        <p:grpSpPr>
          <a:xfrm>
            <a:off x="469000" y="1524150"/>
            <a:ext cx="906600" cy="1575600"/>
            <a:chOff x="662475" y="1304650"/>
            <a:chExt cx="906600" cy="1575600"/>
          </a:xfrm>
        </p:grpSpPr>
        <p:sp>
          <p:nvSpPr>
            <p:cNvPr id="621" name="Google Shape;621;p21"/>
            <p:cNvSpPr/>
            <p:nvPr/>
          </p:nvSpPr>
          <p:spPr>
            <a:xfrm rot="5400000">
              <a:off x="421125" y="1646950"/>
              <a:ext cx="1389300" cy="9066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1"/>
            <p:cNvSpPr txBox="1"/>
            <p:nvPr/>
          </p:nvSpPr>
          <p:spPr>
            <a:xfrm rot="-5400000">
              <a:off x="214600" y="1900000"/>
              <a:ext cx="1575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Encoding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21"/>
          <p:cNvGrpSpPr/>
          <p:nvPr/>
        </p:nvGrpSpPr>
        <p:grpSpPr>
          <a:xfrm>
            <a:off x="3132675" y="1524150"/>
            <a:ext cx="906600" cy="1575600"/>
            <a:chOff x="3326150" y="1301450"/>
            <a:chExt cx="906600" cy="1575600"/>
          </a:xfrm>
        </p:grpSpPr>
        <p:sp>
          <p:nvSpPr>
            <p:cNvPr id="624" name="Google Shape;624;p21"/>
            <p:cNvSpPr/>
            <p:nvPr/>
          </p:nvSpPr>
          <p:spPr>
            <a:xfrm rot="-5400000">
              <a:off x="3084800" y="1646950"/>
              <a:ext cx="1389300" cy="9066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1"/>
            <p:cNvSpPr txBox="1"/>
            <p:nvPr/>
          </p:nvSpPr>
          <p:spPr>
            <a:xfrm rot="-5400000">
              <a:off x="2984000" y="1896800"/>
              <a:ext cx="1575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Decoding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21"/>
          <p:cNvSpPr/>
          <p:nvPr/>
        </p:nvSpPr>
        <p:spPr>
          <a:xfrm>
            <a:off x="1550950" y="1893750"/>
            <a:ext cx="1421100" cy="836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Progressive Dilated Convolution Layers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Model Adaption v2 - Discriminators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2" name="Google Shape;6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00" y="1681062"/>
            <a:ext cx="1459450" cy="82093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22"/>
          <p:cNvSpPr/>
          <p:nvPr/>
        </p:nvSpPr>
        <p:spPr>
          <a:xfrm>
            <a:off x="3456300" y="1761085"/>
            <a:ext cx="1268100" cy="660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Discriminator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2"/>
          <p:cNvSpPr/>
          <p:nvPr/>
        </p:nvSpPr>
        <p:spPr>
          <a:xfrm>
            <a:off x="7587700" y="2527975"/>
            <a:ext cx="784200" cy="25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2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2"/>
          <p:cNvSpPr/>
          <p:nvPr/>
        </p:nvSpPr>
        <p:spPr>
          <a:xfrm>
            <a:off x="3456300" y="2956987"/>
            <a:ext cx="1268100" cy="660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Discriminator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22"/>
          <p:cNvPicPr preferRelativeResize="0"/>
          <p:nvPr/>
        </p:nvPicPr>
        <p:blipFill rotWithShape="1">
          <a:blip r:embed="rId3">
            <a:alphaModFix/>
          </a:blip>
          <a:srcRect b="0" l="87572" r="0" t="0"/>
          <a:stretch/>
        </p:blipFill>
        <p:spPr>
          <a:xfrm>
            <a:off x="2071257" y="3463263"/>
            <a:ext cx="181375" cy="8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2"/>
          <p:cNvPicPr preferRelativeResize="0"/>
          <p:nvPr/>
        </p:nvPicPr>
        <p:blipFill rotWithShape="1">
          <a:blip r:embed="rId3">
            <a:alphaModFix/>
          </a:blip>
          <a:srcRect b="0" l="0" r="87572" t="0"/>
          <a:stretch/>
        </p:blipFill>
        <p:spPr>
          <a:xfrm>
            <a:off x="784075" y="2876963"/>
            <a:ext cx="181375" cy="82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p22"/>
          <p:cNvCxnSpPr>
            <a:endCxn id="633" idx="1"/>
          </p:cNvCxnSpPr>
          <p:nvPr/>
        </p:nvCxnSpPr>
        <p:spPr>
          <a:xfrm>
            <a:off x="2243700" y="2091535"/>
            <a:ext cx="121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0" name="Google Shape;640;p22"/>
          <p:cNvCxnSpPr>
            <a:stCxn id="637" idx="3"/>
            <a:endCxn id="636" idx="1"/>
          </p:cNvCxnSpPr>
          <p:nvPr/>
        </p:nvCxnSpPr>
        <p:spPr>
          <a:xfrm flipH="1" rot="10800000">
            <a:off x="2252632" y="3287538"/>
            <a:ext cx="1203600" cy="586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22"/>
          <p:cNvCxnSpPr>
            <a:stCxn id="638" idx="3"/>
            <a:endCxn id="636" idx="1"/>
          </p:cNvCxnSpPr>
          <p:nvPr/>
        </p:nvCxnSpPr>
        <p:spPr>
          <a:xfrm>
            <a:off x="965450" y="3287438"/>
            <a:ext cx="249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2" name="Google Shape;642;p22"/>
          <p:cNvSpPr txBox="1"/>
          <p:nvPr/>
        </p:nvSpPr>
        <p:spPr>
          <a:xfrm>
            <a:off x="642125" y="2520138"/>
            <a:ext cx="17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Image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2"/>
          <p:cNvSpPr txBox="1"/>
          <p:nvPr/>
        </p:nvSpPr>
        <p:spPr>
          <a:xfrm>
            <a:off x="294838" y="3697888"/>
            <a:ext cx="116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Local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2"/>
          <p:cNvSpPr txBox="1"/>
          <p:nvPr/>
        </p:nvSpPr>
        <p:spPr>
          <a:xfrm>
            <a:off x="1607899" y="4266038"/>
            <a:ext cx="116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Local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5" name="Google Shape;645;p22"/>
          <p:cNvGrpSpPr/>
          <p:nvPr/>
        </p:nvGrpSpPr>
        <p:grpSpPr>
          <a:xfrm>
            <a:off x="5454650" y="1328825"/>
            <a:ext cx="183200" cy="2983500"/>
            <a:chOff x="5099775" y="1179775"/>
            <a:chExt cx="183200" cy="2983500"/>
          </a:xfrm>
        </p:grpSpPr>
        <p:sp>
          <p:nvSpPr>
            <p:cNvPr id="646" name="Google Shape;646;p22"/>
            <p:cNvSpPr/>
            <p:nvPr/>
          </p:nvSpPr>
          <p:spPr>
            <a:xfrm>
              <a:off x="5101475" y="1179775"/>
              <a:ext cx="181500" cy="99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5099775" y="2174275"/>
              <a:ext cx="181500" cy="99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5101463" y="3168775"/>
              <a:ext cx="181500" cy="99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22"/>
          <p:cNvSpPr/>
          <p:nvPr/>
        </p:nvSpPr>
        <p:spPr>
          <a:xfrm>
            <a:off x="5961450" y="2326687"/>
            <a:ext cx="1268100" cy="660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Layer &amp; Sigmoid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" name="Google Shape;650;p22"/>
          <p:cNvCxnSpPr>
            <a:stCxn id="636" idx="3"/>
            <a:endCxn id="648" idx="1"/>
          </p:cNvCxnSpPr>
          <p:nvPr/>
        </p:nvCxnSpPr>
        <p:spPr>
          <a:xfrm>
            <a:off x="4724400" y="3287437"/>
            <a:ext cx="732000" cy="527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1" name="Google Shape;651;p22"/>
          <p:cNvCxnSpPr>
            <a:stCxn id="636" idx="3"/>
            <a:endCxn id="647" idx="1"/>
          </p:cNvCxnSpPr>
          <p:nvPr/>
        </p:nvCxnSpPr>
        <p:spPr>
          <a:xfrm flipH="1" rot="10800000">
            <a:off x="4724400" y="2820637"/>
            <a:ext cx="730200" cy="466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22"/>
          <p:cNvCxnSpPr>
            <a:stCxn id="633" idx="3"/>
            <a:endCxn id="646" idx="1"/>
          </p:cNvCxnSpPr>
          <p:nvPr/>
        </p:nvCxnSpPr>
        <p:spPr>
          <a:xfrm flipH="1" rot="10800000">
            <a:off x="4724400" y="1826035"/>
            <a:ext cx="732000" cy="265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3" name="Google Shape;653;p22"/>
          <p:cNvSpPr txBox="1"/>
          <p:nvPr/>
        </p:nvSpPr>
        <p:spPr>
          <a:xfrm>
            <a:off x="4966200" y="4312325"/>
            <a:ext cx="116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1024 * 3 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Space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22"/>
          <p:cNvCxnSpPr>
            <a:endCxn id="649" idx="1"/>
          </p:cNvCxnSpPr>
          <p:nvPr/>
        </p:nvCxnSpPr>
        <p:spPr>
          <a:xfrm>
            <a:off x="5642250" y="2657137"/>
            <a:ext cx="3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p22"/>
          <p:cNvCxnSpPr>
            <a:stCxn id="649" idx="3"/>
            <a:endCxn id="634" idx="1"/>
          </p:cNvCxnSpPr>
          <p:nvPr/>
        </p:nvCxnSpPr>
        <p:spPr>
          <a:xfrm>
            <a:off x="7229550" y="2657137"/>
            <a:ext cx="35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56" name="Google Shape;656;p22"/>
          <p:cNvGrpSpPr/>
          <p:nvPr/>
        </p:nvGrpSpPr>
        <p:grpSpPr>
          <a:xfrm>
            <a:off x="792575" y="2501780"/>
            <a:ext cx="169100" cy="418158"/>
            <a:chOff x="792575" y="2377775"/>
            <a:chExt cx="169100" cy="1126200"/>
          </a:xfrm>
        </p:grpSpPr>
        <p:cxnSp>
          <p:nvCxnSpPr>
            <p:cNvPr id="657" name="Google Shape;657;p22"/>
            <p:cNvCxnSpPr/>
            <p:nvPr/>
          </p:nvCxnSpPr>
          <p:spPr>
            <a:xfrm>
              <a:off x="792575" y="2377775"/>
              <a:ext cx="0" cy="112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58" name="Google Shape;658;p22"/>
            <p:cNvCxnSpPr/>
            <p:nvPr/>
          </p:nvCxnSpPr>
          <p:spPr>
            <a:xfrm>
              <a:off x="961675" y="2377775"/>
              <a:ext cx="0" cy="112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59" name="Google Shape;659;p22"/>
          <p:cNvGrpSpPr/>
          <p:nvPr/>
        </p:nvGrpSpPr>
        <p:grpSpPr>
          <a:xfrm>
            <a:off x="2075075" y="2501793"/>
            <a:ext cx="169100" cy="961324"/>
            <a:chOff x="792575" y="2377775"/>
            <a:chExt cx="169100" cy="1126200"/>
          </a:xfrm>
        </p:grpSpPr>
        <p:cxnSp>
          <p:nvCxnSpPr>
            <p:cNvPr id="660" name="Google Shape;660;p22"/>
            <p:cNvCxnSpPr/>
            <p:nvPr/>
          </p:nvCxnSpPr>
          <p:spPr>
            <a:xfrm>
              <a:off x="792575" y="2377775"/>
              <a:ext cx="0" cy="112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61" name="Google Shape;661;p22"/>
            <p:cNvCxnSpPr/>
            <p:nvPr/>
          </p:nvCxnSpPr>
          <p:spPr>
            <a:xfrm>
              <a:off x="961675" y="2377775"/>
              <a:ext cx="0" cy="112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360" y="1908600"/>
            <a:ext cx="2617759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8860" y="1908600"/>
            <a:ext cx="2627365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1656" y="1908600"/>
            <a:ext cx="2601252" cy="18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Model v2 Metrics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0" name="Google Shape;670;p23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Results - Visual Inspection of Validation Samples</a:t>
            </a:r>
            <a:endParaRPr sz="2540">
              <a:solidFill>
                <a:schemeClr val="dk2"/>
              </a:solidFill>
            </a:endParaRPr>
          </a:p>
        </p:txBody>
      </p:sp>
      <p:grpSp>
        <p:nvGrpSpPr>
          <p:cNvPr id="676" name="Google Shape;676;p24"/>
          <p:cNvGrpSpPr/>
          <p:nvPr/>
        </p:nvGrpSpPr>
        <p:grpSpPr>
          <a:xfrm>
            <a:off x="3103972" y="1328850"/>
            <a:ext cx="1743148" cy="2024744"/>
            <a:chOff x="2347968" y="1442525"/>
            <a:chExt cx="1743148" cy="2024744"/>
          </a:xfrm>
        </p:grpSpPr>
        <p:pic>
          <p:nvPicPr>
            <p:cNvPr id="677" name="Google Shape;677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7981" y="1442525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7968" y="245488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9" name="Google Shape;679;p24"/>
          <p:cNvGrpSpPr/>
          <p:nvPr/>
        </p:nvGrpSpPr>
        <p:grpSpPr>
          <a:xfrm>
            <a:off x="1149078" y="1328850"/>
            <a:ext cx="1743149" cy="2024745"/>
            <a:chOff x="348190" y="1442525"/>
            <a:chExt cx="1743149" cy="2024745"/>
          </a:xfrm>
        </p:grpSpPr>
        <p:pic>
          <p:nvPicPr>
            <p:cNvPr id="680" name="Google Shape;68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8190" y="1442525"/>
              <a:ext cx="1743149" cy="1012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8190" y="2454890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2" name="Google Shape;682;p24"/>
          <p:cNvGrpSpPr/>
          <p:nvPr/>
        </p:nvGrpSpPr>
        <p:grpSpPr>
          <a:xfrm>
            <a:off x="5058871" y="1328850"/>
            <a:ext cx="1743148" cy="2024751"/>
            <a:chOff x="4399071" y="1442525"/>
            <a:chExt cx="1743148" cy="2024751"/>
          </a:xfrm>
        </p:grpSpPr>
        <p:pic>
          <p:nvPicPr>
            <p:cNvPr id="683" name="Google Shape;683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99084" y="1442525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99071" y="2454896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" name="Google Shape;685;p24"/>
          <p:cNvGrpSpPr/>
          <p:nvPr/>
        </p:nvGrpSpPr>
        <p:grpSpPr>
          <a:xfrm>
            <a:off x="7013766" y="1328854"/>
            <a:ext cx="1743140" cy="2024752"/>
            <a:chOff x="6319653" y="1442529"/>
            <a:chExt cx="1743140" cy="2024752"/>
          </a:xfrm>
        </p:grpSpPr>
        <p:pic>
          <p:nvPicPr>
            <p:cNvPr id="686" name="Google Shape;686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19658" y="144252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19653" y="2454901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8" name="Google Shape;688;p24"/>
          <p:cNvSpPr txBox="1"/>
          <p:nvPr/>
        </p:nvSpPr>
        <p:spPr>
          <a:xfrm>
            <a:off x="-23725" y="1613250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4"/>
          <p:cNvSpPr txBox="1"/>
          <p:nvPr/>
        </p:nvSpPr>
        <p:spPr>
          <a:xfrm>
            <a:off x="-23725" y="2677884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Masked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4"/>
          <p:cNvSpPr txBox="1"/>
          <p:nvPr/>
        </p:nvSpPr>
        <p:spPr>
          <a:xfrm>
            <a:off x="-23725" y="3742517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4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49075" y="3353598"/>
            <a:ext cx="1743150" cy="98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03975" y="3353600"/>
            <a:ext cx="1743162" cy="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13775" y="3353606"/>
            <a:ext cx="1743124" cy="98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58875" y="3353600"/>
            <a:ext cx="1743155" cy="9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Model Comparison</a:t>
            </a:r>
            <a:endParaRPr sz="2540">
              <a:solidFill>
                <a:schemeClr val="dk2"/>
              </a:solidFill>
            </a:endParaRPr>
          </a:p>
        </p:txBody>
      </p:sp>
      <p:sp>
        <p:nvSpPr>
          <p:cNvPr id="701" name="Google Shape;701;p25"/>
          <p:cNvSpPr txBox="1"/>
          <p:nvPr/>
        </p:nvSpPr>
        <p:spPr>
          <a:xfrm>
            <a:off x="-23725" y="1839678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v1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5"/>
          <p:cNvSpPr txBox="1"/>
          <p:nvPr/>
        </p:nvSpPr>
        <p:spPr>
          <a:xfrm>
            <a:off x="-23725" y="2828657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v2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5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075" y="2515398"/>
            <a:ext cx="1743150" cy="98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3975" y="2515400"/>
            <a:ext cx="1743162" cy="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3775" y="2515406"/>
            <a:ext cx="1743124" cy="98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8875" y="2515400"/>
            <a:ext cx="1743155" cy="98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25"/>
          <p:cNvGrpSpPr/>
          <p:nvPr/>
        </p:nvGrpSpPr>
        <p:grpSpPr>
          <a:xfrm>
            <a:off x="1149065" y="1510482"/>
            <a:ext cx="7607809" cy="1012389"/>
            <a:chOff x="1149090" y="3910370"/>
            <a:chExt cx="7607809" cy="1012389"/>
          </a:xfrm>
        </p:grpSpPr>
        <p:pic>
          <p:nvPicPr>
            <p:cNvPr id="709" name="Google Shape;709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03985" y="3910370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49090" y="3910372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58865" y="391037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13764" y="3910374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Model v2.5 - Modified Training Schedules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8" name="Google Shape;718;p26"/>
          <p:cNvSpPr txBox="1"/>
          <p:nvPr>
            <p:ph idx="1" type="body"/>
          </p:nvPr>
        </p:nvSpPr>
        <p:spPr>
          <a:xfrm>
            <a:off x="47727" y="1240650"/>
            <a:ext cx="315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Training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Generator Solo Training: 90k iterations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Discriminator Solo Training: 10k iterations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Both after 100k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Still see discriminator dominance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Image output is worse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719" name="Google Shape;7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448" y="1462150"/>
            <a:ext cx="2465949" cy="13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8450" y="3187496"/>
            <a:ext cx="2465949" cy="1387092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6"/>
          <p:cNvSpPr txBox="1"/>
          <p:nvPr/>
        </p:nvSpPr>
        <p:spPr>
          <a:xfrm>
            <a:off x="6479825" y="2805163"/>
            <a:ext cx="214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v2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6"/>
          <p:cNvSpPr txBox="1"/>
          <p:nvPr/>
        </p:nvSpPr>
        <p:spPr>
          <a:xfrm>
            <a:off x="6479825" y="4514900"/>
            <a:ext cx="214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v2.5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6"/>
          <p:cNvSpPr txBox="1"/>
          <p:nvPr/>
        </p:nvSpPr>
        <p:spPr>
          <a:xfrm>
            <a:off x="3317850" y="3438606"/>
            <a:ext cx="214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and Local Model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Modified Training Schedule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5823" y="1462148"/>
            <a:ext cx="2732350" cy="19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6"/>
          <p:cNvSpPr/>
          <p:nvPr/>
        </p:nvSpPr>
        <p:spPr>
          <a:xfrm>
            <a:off x="5131138" y="3547975"/>
            <a:ext cx="412800" cy="14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6"/>
          <p:cNvSpPr/>
          <p:nvPr/>
        </p:nvSpPr>
        <p:spPr>
          <a:xfrm>
            <a:off x="5132725" y="3724175"/>
            <a:ext cx="412800" cy="1428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6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6522"/>
              <a:buNone/>
            </a:pPr>
            <a:r>
              <a:rPr lang="en" sz="2266">
                <a:solidFill>
                  <a:schemeClr val="accent4"/>
                </a:solidFill>
              </a:rPr>
              <a:t>Model v3</a:t>
            </a:r>
            <a:endParaRPr sz="2266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Resolution-robust Large Mask Inpainting with Fourier Convolutions (LaMa)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3" name="Google Shape;733;p27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The LaMa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9" name="Google Shape;739;p28"/>
          <p:cNvSpPr txBox="1"/>
          <p:nvPr>
            <p:ph idx="4294967295" type="body"/>
          </p:nvPr>
        </p:nvSpPr>
        <p:spPr>
          <a:xfrm>
            <a:off x="269975" y="1265350"/>
            <a:ext cx="378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Model Overview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Key improvements over previous methods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lphaLcPeriod"/>
            </a:pPr>
            <a:r>
              <a:rPr lang="en" sz="1200">
                <a:solidFill>
                  <a:schemeClr val="dk2"/>
                </a:solidFill>
              </a:rPr>
              <a:t>Improved masks generation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lphaLcPeriod"/>
            </a:pPr>
            <a:r>
              <a:rPr lang="en" sz="1200">
                <a:solidFill>
                  <a:schemeClr val="dk2"/>
                </a:solidFill>
              </a:rPr>
              <a:t>Fast Fourier Convolutions* to gain global context of the image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lphaLcPeriod"/>
            </a:pPr>
            <a:r>
              <a:rPr lang="en" sz="1200">
                <a:solidFill>
                  <a:schemeClr val="dk2"/>
                </a:solidFill>
              </a:rPr>
              <a:t>Robust loss function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Data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Places and CelebA HQ datasets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Trained on more than 30 million images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Benefits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Generalizes at high resolutions (2k) even though trained on 256x256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Pattern recognition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40" name="Google Shape;740;p28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8"/>
          <p:cNvSpPr txBox="1"/>
          <p:nvPr/>
        </p:nvSpPr>
        <p:spPr>
          <a:xfrm>
            <a:off x="269975" y="4420800"/>
            <a:ext cx="355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*Fast Fourier Convolution (Chi, Lu and Jiang, Borui and Mu, Yadong) Advances in Neural Information Processing Systems 2020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4475" y="1441338"/>
            <a:ext cx="4601824" cy="30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Resolution-robust Large Mask Inpainting with Fourier Convolutions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8" name="Google Shape;748;p29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59575"/>
            <a:ext cx="8263575" cy="25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Current 16:9 Transformation Solutions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3"/>
          <p:cNvGrpSpPr/>
          <p:nvPr/>
        </p:nvGrpSpPr>
        <p:grpSpPr>
          <a:xfrm>
            <a:off x="2269931" y="1335617"/>
            <a:ext cx="2571566" cy="1445309"/>
            <a:chOff x="1038085" y="1039137"/>
            <a:chExt cx="3788400" cy="2129525"/>
          </a:xfrm>
        </p:grpSpPr>
        <p:pic>
          <p:nvPicPr>
            <p:cNvPr id="77" name="Google Shape;7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301" y="1039137"/>
              <a:ext cx="2845968" cy="212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3"/>
            <p:cNvSpPr/>
            <p:nvPr/>
          </p:nvSpPr>
          <p:spPr>
            <a:xfrm>
              <a:off x="1038085" y="1039200"/>
              <a:ext cx="3788400" cy="2129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529" y="1335578"/>
            <a:ext cx="2571450" cy="144541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775693" y="2718700"/>
            <a:ext cx="184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Disney’s Simpsons Remastering</a:t>
            </a:r>
            <a:endParaRPr b="0" i="1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404700" y="3462463"/>
            <a:ext cx="171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Additive</a:t>
            </a:r>
            <a:endParaRPr b="1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Pillarboxing with echo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488396" y="1781225"/>
            <a:ext cx="155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Subtractive</a:t>
            </a:r>
            <a:endParaRPr b="1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Crop and zoom</a:t>
            </a:r>
            <a:endParaRPr b="0" i="1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3"/>
          <p:cNvGrpSpPr/>
          <p:nvPr/>
        </p:nvGrpSpPr>
        <p:grpSpPr>
          <a:xfrm>
            <a:off x="2269931" y="3022517"/>
            <a:ext cx="2571566" cy="1445309"/>
            <a:chOff x="1038085" y="1039137"/>
            <a:chExt cx="3788400" cy="2129525"/>
          </a:xfrm>
        </p:grpSpPr>
        <p:pic>
          <p:nvPicPr>
            <p:cNvPr id="84" name="Google Shape;84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9301" y="1039137"/>
              <a:ext cx="2845968" cy="212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3"/>
            <p:cNvSpPr/>
            <p:nvPr/>
          </p:nvSpPr>
          <p:spPr>
            <a:xfrm>
              <a:off x="1038085" y="1039200"/>
              <a:ext cx="3788400" cy="2129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3"/>
          <p:cNvGrpSpPr/>
          <p:nvPr/>
        </p:nvGrpSpPr>
        <p:grpSpPr>
          <a:xfrm>
            <a:off x="5410469" y="3011192"/>
            <a:ext cx="2571566" cy="1456643"/>
            <a:chOff x="5217169" y="2996392"/>
            <a:chExt cx="2571566" cy="1456643"/>
          </a:xfrm>
        </p:grpSpPr>
        <p:pic>
          <p:nvPicPr>
            <p:cNvPr id="87" name="Google Shape;87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42023" y="2998389"/>
              <a:ext cx="1946700" cy="1454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17173" y="2997389"/>
              <a:ext cx="1946700" cy="14546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" name="Google Shape;89;p3"/>
            <p:cNvGrpSpPr/>
            <p:nvPr/>
          </p:nvGrpSpPr>
          <p:grpSpPr>
            <a:xfrm>
              <a:off x="5217169" y="2996392"/>
              <a:ext cx="2571566" cy="1445309"/>
              <a:chOff x="1038085" y="1039137"/>
              <a:chExt cx="3788400" cy="2129525"/>
            </a:xfrm>
          </p:grpSpPr>
          <p:pic>
            <p:nvPicPr>
              <p:cNvPr id="90" name="Google Shape;90;p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509301" y="1039137"/>
                <a:ext cx="2845968" cy="2129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" name="Google Shape;91;p3"/>
              <p:cNvSpPr/>
              <p:nvPr/>
            </p:nvSpPr>
            <p:spPr>
              <a:xfrm>
                <a:off x="1038085" y="1039200"/>
                <a:ext cx="3788400" cy="21294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" name="Google Shape;92;p3"/>
          <p:cNvSpPr/>
          <p:nvPr/>
        </p:nvSpPr>
        <p:spPr>
          <a:xfrm>
            <a:off x="2587124" y="1588827"/>
            <a:ext cx="1937100" cy="119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3"/>
          <p:cNvCxnSpPr/>
          <p:nvPr/>
        </p:nvCxnSpPr>
        <p:spPr>
          <a:xfrm flipH="1" rot="10800000">
            <a:off x="4528625" y="1328425"/>
            <a:ext cx="893100" cy="260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4" name="Google Shape;94;p3"/>
          <p:cNvCxnSpPr/>
          <p:nvPr/>
        </p:nvCxnSpPr>
        <p:spPr>
          <a:xfrm flipH="1" rot="10800000">
            <a:off x="4533100" y="2778200"/>
            <a:ext cx="875100" cy="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5" name="Google Shape;95;p3"/>
          <p:cNvSpPr/>
          <p:nvPr/>
        </p:nvSpPr>
        <p:spPr>
          <a:xfrm>
            <a:off x="5408200" y="1335625"/>
            <a:ext cx="2571300" cy="1445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2635156" y="2718700"/>
            <a:ext cx="184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i="1" lang="en" sz="700">
                <a:solidFill>
                  <a:schemeClr val="lt1"/>
                </a:solidFill>
              </a:rPr>
              <a:t>Original</a:t>
            </a:r>
            <a:endParaRPr b="0" i="1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0"/>
          <p:cNvSpPr txBox="1"/>
          <p:nvPr>
            <p:ph type="title"/>
          </p:nvPr>
        </p:nvSpPr>
        <p:spPr>
          <a:xfrm>
            <a:off x="311700" y="37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Loss Function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30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0"/>
          <p:cNvSpPr txBox="1"/>
          <p:nvPr>
            <p:ph idx="4294967295" type="body"/>
          </p:nvPr>
        </p:nvSpPr>
        <p:spPr>
          <a:xfrm>
            <a:off x="3954000" y="1246927"/>
            <a:ext cx="4138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High receptive field perceptual loss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</a:pPr>
            <a:r>
              <a:rPr lang="en" sz="1200">
                <a:solidFill>
                  <a:schemeClr val="lt1"/>
                </a:solidFill>
              </a:rPr>
              <a:t>MSE requires the generator to reconstruct the image exactly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</a:pPr>
            <a:r>
              <a:rPr lang="en" sz="1200">
                <a:solidFill>
                  <a:schemeClr val="lt1"/>
                </a:solidFill>
              </a:rPr>
              <a:t>Perceptual loss compares feature spaces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Adversarial loss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</a:pPr>
            <a:r>
              <a:rPr lang="en" sz="1200">
                <a:solidFill>
                  <a:schemeClr val="lt1"/>
                </a:solidFill>
              </a:rPr>
              <a:t>Helps with generating natural-looking results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Adversarial perceptual loss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</a:pPr>
            <a:r>
              <a:rPr lang="en" sz="1200">
                <a:solidFill>
                  <a:schemeClr val="lt1"/>
                </a:solidFill>
              </a:rPr>
              <a:t>Stabilizes training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Gradient penalty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</a:pPr>
            <a:r>
              <a:rPr lang="en" sz="1200">
                <a:solidFill>
                  <a:schemeClr val="lt1"/>
                </a:solidFill>
              </a:rPr>
              <a:t>Improves generalization of the discriminator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57" name="Google Shape;757;p30"/>
          <p:cNvSpPr txBox="1"/>
          <p:nvPr/>
        </p:nvSpPr>
        <p:spPr>
          <a:xfrm>
            <a:off x="525800" y="12532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inpainting problem is inherently ambiguous. There could be many plausible fillings for the same missing areas, especially when the “holes” become wider.</a:t>
            </a:r>
            <a:endParaRPr b="0" i="1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(Suvorov et al.)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0"/>
          <p:cNvSpPr txBox="1"/>
          <p:nvPr/>
        </p:nvSpPr>
        <p:spPr>
          <a:xfrm>
            <a:off x="4496400" y="3914825"/>
            <a:ext cx="35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baseline="-2500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ϏL</a:t>
            </a:r>
            <a:r>
              <a:rPr b="0" baseline="-2500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+ αL</a:t>
            </a:r>
            <a:r>
              <a:rPr b="0" baseline="-2500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HRFPL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+ βL</a:t>
            </a:r>
            <a:r>
              <a:rPr b="0" baseline="-2500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DiscPL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+ ⍴R1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1"/>
          <p:cNvSpPr txBox="1"/>
          <p:nvPr>
            <p:ph type="title"/>
          </p:nvPr>
        </p:nvSpPr>
        <p:spPr>
          <a:xfrm>
            <a:off x="311700" y="32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Model Adaptation v3</a:t>
            </a:r>
            <a:endParaRPr sz="2540">
              <a:solidFill>
                <a:schemeClr val="dk2"/>
              </a:solidFill>
            </a:endParaRPr>
          </a:p>
        </p:txBody>
      </p:sp>
      <p:sp>
        <p:nvSpPr>
          <p:cNvPr id="764" name="Google Shape;764;p31"/>
          <p:cNvSpPr txBox="1"/>
          <p:nvPr/>
        </p:nvSpPr>
        <p:spPr>
          <a:xfrm>
            <a:off x="654670" y="3862200"/>
            <a:ext cx="12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x 3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size 128x72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1"/>
          <p:cNvSpPr txBox="1"/>
          <p:nvPr/>
        </p:nvSpPr>
        <p:spPr>
          <a:xfrm>
            <a:off x="3199045" y="3862200"/>
            <a:ext cx="178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 Convolutional x 3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size 512x288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6" name="Google Shape;766;p31"/>
          <p:cNvCxnSpPr/>
          <p:nvPr/>
        </p:nvCxnSpPr>
        <p:spPr>
          <a:xfrm rot="10800000">
            <a:off x="1220328" y="3555175"/>
            <a:ext cx="0" cy="3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7" name="Google Shape;767;p31"/>
          <p:cNvSpPr txBox="1"/>
          <p:nvPr>
            <p:ph idx="4294967295" type="body"/>
          </p:nvPr>
        </p:nvSpPr>
        <p:spPr>
          <a:xfrm>
            <a:off x="5186345" y="1212525"/>
            <a:ext cx="364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Model Overview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Testing with 9 Fast Fourier Convolution Layers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Cost function and discriminator remain the same as previous model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Data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Trained on ~3 million vs 30 million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68" name="Google Shape;768;p31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9" name="Google Shape;769;p31"/>
          <p:cNvGrpSpPr/>
          <p:nvPr/>
        </p:nvGrpSpPr>
        <p:grpSpPr>
          <a:xfrm>
            <a:off x="843365" y="2208838"/>
            <a:ext cx="906600" cy="1575600"/>
            <a:chOff x="662464" y="1304650"/>
            <a:chExt cx="906600" cy="1575600"/>
          </a:xfrm>
        </p:grpSpPr>
        <p:sp>
          <p:nvSpPr>
            <p:cNvPr id="770" name="Google Shape;770;p31"/>
            <p:cNvSpPr/>
            <p:nvPr/>
          </p:nvSpPr>
          <p:spPr>
            <a:xfrm rot="5400000">
              <a:off x="462664" y="1605412"/>
              <a:ext cx="1306200" cy="9066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1"/>
            <p:cNvSpPr txBox="1"/>
            <p:nvPr/>
          </p:nvSpPr>
          <p:spPr>
            <a:xfrm rot="-5400000">
              <a:off x="214600" y="1900000"/>
              <a:ext cx="1575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Encoding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2" name="Google Shape;772;p31"/>
          <p:cNvGrpSpPr/>
          <p:nvPr/>
        </p:nvGrpSpPr>
        <p:grpSpPr>
          <a:xfrm>
            <a:off x="3372445" y="2200495"/>
            <a:ext cx="906600" cy="1575600"/>
            <a:chOff x="3326146" y="1301450"/>
            <a:chExt cx="906600" cy="1575600"/>
          </a:xfrm>
        </p:grpSpPr>
        <p:sp>
          <p:nvSpPr>
            <p:cNvPr id="773" name="Google Shape;773;p31"/>
            <p:cNvSpPr/>
            <p:nvPr/>
          </p:nvSpPr>
          <p:spPr>
            <a:xfrm rot="-5400000">
              <a:off x="3119596" y="1612030"/>
              <a:ext cx="1319700" cy="906600"/>
            </a:xfrm>
            <a:prstGeom prst="trapezoid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1"/>
            <p:cNvSpPr txBox="1"/>
            <p:nvPr/>
          </p:nvSpPr>
          <p:spPr>
            <a:xfrm rot="-5400000">
              <a:off x="2984000" y="1896800"/>
              <a:ext cx="1575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Decoding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5" name="Google Shape;775;p31"/>
          <p:cNvSpPr/>
          <p:nvPr/>
        </p:nvSpPr>
        <p:spPr>
          <a:xfrm>
            <a:off x="3323697" y="1305870"/>
            <a:ext cx="1421100" cy="83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1"/>
          <p:cNvSpPr/>
          <p:nvPr/>
        </p:nvSpPr>
        <p:spPr>
          <a:xfrm>
            <a:off x="1856708" y="2539125"/>
            <a:ext cx="1421100" cy="836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Progressive Dilated Convolution Layers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1"/>
          <p:cNvSpPr/>
          <p:nvPr/>
        </p:nvSpPr>
        <p:spPr>
          <a:xfrm>
            <a:off x="2801093" y="1788679"/>
            <a:ext cx="832200" cy="788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1"/>
          <p:cNvSpPr/>
          <p:nvPr/>
        </p:nvSpPr>
        <p:spPr>
          <a:xfrm rot="5400000">
            <a:off x="1632993" y="1810429"/>
            <a:ext cx="832200" cy="788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1"/>
          <p:cNvSpPr/>
          <p:nvPr/>
        </p:nvSpPr>
        <p:spPr>
          <a:xfrm>
            <a:off x="502695" y="1305870"/>
            <a:ext cx="1421100" cy="83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Fourier Layers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0" name="Google Shape;780;p31"/>
          <p:cNvCxnSpPr/>
          <p:nvPr/>
        </p:nvCxnSpPr>
        <p:spPr>
          <a:xfrm rot="10800000">
            <a:off x="3904353" y="3555175"/>
            <a:ext cx="0" cy="3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Model v3 Metrics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p32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00" y="1055463"/>
            <a:ext cx="2514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4700" y="1055463"/>
            <a:ext cx="2514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800" y="1055463"/>
            <a:ext cx="2514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609" y="3157400"/>
            <a:ext cx="2514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14705" y="3157400"/>
            <a:ext cx="2514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1800" y="3157400"/>
            <a:ext cx="25146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32"/>
          <p:cNvSpPr txBox="1"/>
          <p:nvPr/>
        </p:nvSpPr>
        <p:spPr>
          <a:xfrm rot="-5400000">
            <a:off x="-200100" y="1716450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v3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2"/>
          <p:cNvSpPr txBox="1"/>
          <p:nvPr/>
        </p:nvSpPr>
        <p:spPr>
          <a:xfrm rot="-5400000">
            <a:off x="-372750" y="3894800"/>
            <a:ext cx="146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v2 and v3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Model Comparison</a:t>
            </a:r>
            <a:endParaRPr sz="2540">
              <a:solidFill>
                <a:schemeClr val="dk2"/>
              </a:solidFill>
            </a:endParaRPr>
          </a:p>
        </p:txBody>
      </p:sp>
      <p:sp>
        <p:nvSpPr>
          <p:cNvPr id="800" name="Google Shape;800;p33"/>
          <p:cNvSpPr txBox="1"/>
          <p:nvPr/>
        </p:nvSpPr>
        <p:spPr>
          <a:xfrm>
            <a:off x="-23725" y="1731153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v1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33"/>
          <p:cNvSpPr txBox="1"/>
          <p:nvPr/>
        </p:nvSpPr>
        <p:spPr>
          <a:xfrm>
            <a:off x="-23725" y="2625482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v2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3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075" y="2515398"/>
            <a:ext cx="1743150" cy="98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3975" y="2515400"/>
            <a:ext cx="1743162" cy="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3775" y="2515406"/>
            <a:ext cx="1743124" cy="98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8875" y="2515400"/>
            <a:ext cx="1743155" cy="98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7" name="Google Shape;807;p33"/>
          <p:cNvGrpSpPr/>
          <p:nvPr/>
        </p:nvGrpSpPr>
        <p:grpSpPr>
          <a:xfrm>
            <a:off x="1149065" y="1510482"/>
            <a:ext cx="7607809" cy="1012389"/>
            <a:chOff x="1149090" y="3910370"/>
            <a:chExt cx="7607809" cy="1012389"/>
          </a:xfrm>
        </p:grpSpPr>
        <p:pic>
          <p:nvPicPr>
            <p:cNvPr id="808" name="Google Shape;808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03985" y="3910370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49090" y="3910372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58865" y="391037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13764" y="3910374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2" name="Google Shape;812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03950" y="3487375"/>
            <a:ext cx="1743124" cy="98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9050" y="3487384"/>
            <a:ext cx="1743124" cy="98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58850" y="3487375"/>
            <a:ext cx="1743146" cy="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013775" y="3487384"/>
            <a:ext cx="1743124" cy="980508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33"/>
          <p:cNvSpPr txBox="1"/>
          <p:nvPr/>
        </p:nvSpPr>
        <p:spPr>
          <a:xfrm>
            <a:off x="-23725" y="3716032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v3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Model Comparison</a:t>
            </a:r>
            <a:endParaRPr sz="2540">
              <a:solidFill>
                <a:schemeClr val="dk2"/>
              </a:solidFill>
            </a:endParaRPr>
          </a:p>
        </p:txBody>
      </p:sp>
      <p:sp>
        <p:nvSpPr>
          <p:cNvPr id="822" name="Google Shape;822;p34"/>
          <p:cNvSpPr txBox="1"/>
          <p:nvPr/>
        </p:nvSpPr>
        <p:spPr>
          <a:xfrm>
            <a:off x="-23725" y="969153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v1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4"/>
          <p:cNvSpPr txBox="1"/>
          <p:nvPr/>
        </p:nvSpPr>
        <p:spPr>
          <a:xfrm>
            <a:off x="-23725" y="1863482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v2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4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075" y="1753398"/>
            <a:ext cx="1743150" cy="98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3975" y="1753400"/>
            <a:ext cx="1743162" cy="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3775" y="1753406"/>
            <a:ext cx="1743124" cy="98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8875" y="1753400"/>
            <a:ext cx="1743155" cy="98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9" name="Google Shape;829;p34"/>
          <p:cNvGrpSpPr/>
          <p:nvPr/>
        </p:nvGrpSpPr>
        <p:grpSpPr>
          <a:xfrm>
            <a:off x="1149065" y="748482"/>
            <a:ext cx="7607809" cy="1012389"/>
            <a:chOff x="1149090" y="3910370"/>
            <a:chExt cx="7607809" cy="1012389"/>
          </a:xfrm>
        </p:grpSpPr>
        <p:pic>
          <p:nvPicPr>
            <p:cNvPr id="830" name="Google Shape;830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03985" y="3910370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49090" y="3910372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58865" y="391037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013764" y="3910374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4" name="Google Shape;834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03950" y="2725375"/>
            <a:ext cx="1743124" cy="98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9050" y="2725384"/>
            <a:ext cx="1743124" cy="98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58850" y="2725375"/>
            <a:ext cx="1743146" cy="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013775" y="2725384"/>
            <a:ext cx="1743124" cy="980508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34"/>
          <p:cNvSpPr txBox="1"/>
          <p:nvPr/>
        </p:nvSpPr>
        <p:spPr>
          <a:xfrm>
            <a:off x="-23725" y="2954032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v3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103963" y="3705888"/>
            <a:ext cx="1743112" cy="9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49050" y="3705878"/>
            <a:ext cx="1743150" cy="98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58838" y="3705888"/>
            <a:ext cx="1743150" cy="98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013775" y="3705878"/>
            <a:ext cx="1743150" cy="980522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4"/>
          <p:cNvSpPr txBox="1"/>
          <p:nvPr/>
        </p:nvSpPr>
        <p:spPr>
          <a:xfrm>
            <a:off x="-23725" y="3934545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v3.5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Results may vary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49" name="Google Shape;8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949449"/>
            <a:ext cx="1929199" cy="108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3788" y="1722125"/>
            <a:ext cx="1929203" cy="10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5125" y="2949450"/>
            <a:ext cx="1929201" cy="108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5125" y="1722125"/>
            <a:ext cx="1929199" cy="108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3788" y="2949452"/>
            <a:ext cx="1929201" cy="108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37988" y="2949450"/>
            <a:ext cx="1929199" cy="108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37988" y="1722125"/>
            <a:ext cx="1929201" cy="1085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35"/>
          <p:cNvSpPr txBox="1"/>
          <p:nvPr/>
        </p:nvSpPr>
        <p:spPr>
          <a:xfrm>
            <a:off x="728200" y="1350283"/>
            <a:ext cx="332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 Examples</a:t>
            </a:r>
            <a:endParaRPr b="0" i="1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5"/>
          <p:cNvSpPr txBox="1"/>
          <p:nvPr/>
        </p:nvSpPr>
        <p:spPr>
          <a:xfrm>
            <a:off x="4904663" y="1350283"/>
            <a:ext cx="332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Unsuccessful Examples</a:t>
            </a:r>
            <a:endParaRPr b="0" i="1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5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1700" y="1722125"/>
            <a:ext cx="1929201" cy="10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5"/>
          <p:cNvSpPr/>
          <p:nvPr/>
        </p:nvSpPr>
        <p:spPr>
          <a:xfrm>
            <a:off x="198450" y="1350275"/>
            <a:ext cx="4238700" cy="288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5"/>
          <p:cNvSpPr/>
          <p:nvPr/>
        </p:nvSpPr>
        <p:spPr>
          <a:xfrm>
            <a:off x="4683125" y="1350275"/>
            <a:ext cx="4238700" cy="288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How do we compare models?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7" name="Google Shape;867;p36"/>
          <p:cNvSpPr txBox="1"/>
          <p:nvPr>
            <p:ph idx="1" type="body"/>
          </p:nvPr>
        </p:nvSpPr>
        <p:spPr>
          <a:xfrm>
            <a:off x="311700" y="1152475"/>
            <a:ext cx="549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Challenges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Models have unique cost functions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MSE over values blurry results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The multiple solutions problem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Solutions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Frechet Inception Distance (FID)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Learned Perceptual Image Patch Similarity (LPIPS)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Loss is calculated on the difference of feature vectors and not pixels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Feature vectors are created using pretrained models (Inception V3)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8" name="Google Shape;868;p36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6"/>
          <p:cNvSpPr txBox="1"/>
          <p:nvPr/>
        </p:nvSpPr>
        <p:spPr>
          <a:xfrm>
            <a:off x="5806200" y="1372525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pretext problem on which the base network for a perceptual loss was trained is important. For example, using a segmentation model as a backbone for perceptual loss may help to focus on high-level information, e.g. objects and their parts. On the contrary, classification models are known to focus more on textures [10], which can introduce biases harmful for high-level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Learned Perceptual Image Patch Similarity (LPIPS)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5" name="Google Shape;875;p37"/>
          <p:cNvSpPr txBox="1"/>
          <p:nvPr>
            <p:ph idx="1" type="body"/>
          </p:nvPr>
        </p:nvSpPr>
        <p:spPr>
          <a:xfrm>
            <a:off x="311700" y="3331388"/>
            <a:ext cx="5368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000">
                <a:solidFill>
                  <a:schemeClr val="lt1"/>
                </a:solidFill>
              </a:rPr>
              <a:t>The Unreasonable Effectiveness of Deep Features as a Perceptual Metric (Richard Zhang, Phillip Isola, Alexei A. Efros, Eli Shechtman, Oliver Wang) </a:t>
            </a:r>
            <a:r>
              <a:rPr i="1" lang="en" sz="1000">
                <a:solidFill>
                  <a:schemeClr val="lt1"/>
                </a:solidFill>
              </a:rPr>
              <a:t>CVPR 2018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876" name="Google Shape;876;p37"/>
          <p:cNvPicPr preferRelativeResize="0"/>
          <p:nvPr/>
        </p:nvPicPr>
        <p:blipFill rotWithShape="1">
          <a:blip r:embed="rId3">
            <a:alphaModFix/>
          </a:blip>
          <a:srcRect b="34652" l="0" r="0" t="0"/>
          <a:stretch/>
        </p:blipFill>
        <p:spPr>
          <a:xfrm>
            <a:off x="311700" y="1977550"/>
            <a:ext cx="8344223" cy="1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37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Lpip scores on the Testing Data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83" name="Google Shape;8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663" y="1666773"/>
            <a:ext cx="1743150" cy="98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9388" y="1666784"/>
            <a:ext cx="1743124" cy="98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7088" y="1666778"/>
            <a:ext cx="1743150" cy="98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3953" y="1650847"/>
            <a:ext cx="1743135" cy="101238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38"/>
          <p:cNvSpPr txBox="1"/>
          <p:nvPr/>
        </p:nvSpPr>
        <p:spPr>
          <a:xfrm>
            <a:off x="114825" y="2936375"/>
            <a:ext cx="127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Ranking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8"/>
          <p:cNvSpPr txBox="1"/>
          <p:nvPr/>
        </p:nvSpPr>
        <p:spPr>
          <a:xfrm>
            <a:off x="114825" y="3561075"/>
            <a:ext cx="127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LPIPS score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(lower is better)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8"/>
          <p:cNvSpPr txBox="1"/>
          <p:nvPr/>
        </p:nvSpPr>
        <p:spPr>
          <a:xfrm>
            <a:off x="1544913" y="1334210"/>
            <a:ext cx="15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8"/>
          <p:cNvSpPr txBox="1"/>
          <p:nvPr/>
        </p:nvSpPr>
        <p:spPr>
          <a:xfrm>
            <a:off x="3309638" y="1334210"/>
            <a:ext cx="168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8"/>
          <p:cNvSpPr txBox="1"/>
          <p:nvPr/>
        </p:nvSpPr>
        <p:spPr>
          <a:xfrm>
            <a:off x="5167388" y="1334210"/>
            <a:ext cx="168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v3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8"/>
          <p:cNvSpPr txBox="1"/>
          <p:nvPr/>
        </p:nvSpPr>
        <p:spPr>
          <a:xfrm>
            <a:off x="7307975" y="1334210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v3.5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3" name="Google Shape;893;p38"/>
          <p:cNvGraphicFramePr/>
          <p:nvPr/>
        </p:nvGraphicFramePr>
        <p:xfrm>
          <a:off x="1423950" y="286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{A9006A6C-670D-4D1B-81C0-7B587E1EB7C5}</a:tableStyleId>
              </a:tblPr>
              <a:tblGrid>
                <a:gridCol w="1829075"/>
                <a:gridCol w="1829075"/>
                <a:gridCol w="1829075"/>
                <a:gridCol w="1829075"/>
              </a:tblGrid>
              <a:tr h="57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(0.146)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(0.139)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(0.137)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(0.099)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94" name="Google Shape;894;p38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Putting it all together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0" name="Google Shape;9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7200" y="1648725"/>
            <a:ext cx="2491775" cy="140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7195" y="3244099"/>
            <a:ext cx="2491780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1675" y="1648725"/>
            <a:ext cx="2491777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6264" y="1648725"/>
            <a:ext cx="2491775" cy="140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2613" y="3244097"/>
            <a:ext cx="2491775" cy="140163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39"/>
          <p:cNvSpPr txBox="1"/>
          <p:nvPr/>
        </p:nvSpPr>
        <p:spPr>
          <a:xfrm>
            <a:off x="-201225" y="1918582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v2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39"/>
          <p:cNvSpPr txBox="1"/>
          <p:nvPr/>
        </p:nvSpPr>
        <p:spPr>
          <a:xfrm>
            <a:off x="-169725" y="3767907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v3.5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675" y="3244100"/>
            <a:ext cx="2491775" cy="1401629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39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GANs and Image Inpainting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311700" y="1152475"/>
            <a:ext cx="85206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GANs have been found to be effective at image inpainting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Can we train a GANs model to convert video from a 4:3 aspect ratio to 16:9 by imputing the area on the sides of the frame?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277" y="2571794"/>
            <a:ext cx="2018051" cy="150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4"/>
          <p:cNvGrpSpPr/>
          <p:nvPr/>
        </p:nvGrpSpPr>
        <p:grpSpPr>
          <a:xfrm>
            <a:off x="5141750" y="2571750"/>
            <a:ext cx="2680975" cy="1508112"/>
            <a:chOff x="4291100" y="2284863"/>
            <a:chExt cx="2680975" cy="1508112"/>
          </a:xfrm>
        </p:grpSpPr>
        <p:pic>
          <p:nvPicPr>
            <p:cNvPr id="106" name="Google Shape;10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91100" y="2284892"/>
              <a:ext cx="2680902" cy="150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22527" y="2284900"/>
              <a:ext cx="2018051" cy="150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4"/>
            <p:cNvSpPr/>
            <p:nvPr/>
          </p:nvSpPr>
          <p:spPr>
            <a:xfrm>
              <a:off x="4291100" y="2284875"/>
              <a:ext cx="331500" cy="150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6640575" y="2284863"/>
              <a:ext cx="331500" cy="150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4"/>
          <p:cNvSpPr/>
          <p:nvPr/>
        </p:nvSpPr>
        <p:spPr>
          <a:xfrm>
            <a:off x="3666189" y="2995356"/>
            <a:ext cx="1148700" cy="660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GANs Model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4"/>
          <p:cNvCxnSpPr>
            <a:stCxn id="104" idx="3"/>
            <a:endCxn id="110" idx="1"/>
          </p:cNvCxnSpPr>
          <p:nvPr/>
        </p:nvCxnSpPr>
        <p:spPr>
          <a:xfrm>
            <a:off x="3339328" y="3325807"/>
            <a:ext cx="327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" name="Google Shape;112;p4"/>
          <p:cNvCxnSpPr>
            <a:stCxn id="110" idx="3"/>
            <a:endCxn id="108" idx="1"/>
          </p:cNvCxnSpPr>
          <p:nvPr/>
        </p:nvCxnSpPr>
        <p:spPr>
          <a:xfrm>
            <a:off x="4814889" y="3325806"/>
            <a:ext cx="327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" name="Google Shape;113;p4"/>
          <p:cNvSpPr txBox="1"/>
          <p:nvPr/>
        </p:nvSpPr>
        <p:spPr>
          <a:xfrm>
            <a:off x="1552925" y="4034566"/>
            <a:ext cx="148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4:3 Aspect Ratio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5780650" y="4034566"/>
            <a:ext cx="148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16:9 Aspect Ratio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Future 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4" name="Google Shape;914;p40"/>
          <p:cNvSpPr txBox="1"/>
          <p:nvPr>
            <p:ph idx="1" type="body"/>
          </p:nvPr>
        </p:nvSpPr>
        <p:spPr>
          <a:xfrm>
            <a:off x="4483825" y="1152475"/>
            <a:ext cx="4348500" cy="3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Next Steps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Data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Expand training data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Clean the data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674 episodes in 16:9 (used only 64)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More training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Hyper parameter tuning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Address temporal consistency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Find or build a pokemon model to use for calculating perceptual loss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5" name="Google Shape;915;p40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0"/>
          <p:cNvSpPr txBox="1"/>
          <p:nvPr>
            <p:ph idx="1" type="body"/>
          </p:nvPr>
        </p:nvSpPr>
        <p:spPr>
          <a:xfrm>
            <a:off x="135325" y="1152475"/>
            <a:ext cx="4348500" cy="3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2"/>
                </a:solidFill>
              </a:rPr>
              <a:t>Takeaways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Global and local discriminators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Asymmetric training helps abate discriminator dominance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Advanced loss functions help generators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Fourier ResNet has strong results with patterns but struggles with characters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6522"/>
              <a:buNone/>
            </a:pPr>
            <a:r>
              <a:rPr lang="en" sz="2266">
                <a:solidFill>
                  <a:schemeClr val="accent4"/>
                </a:solidFill>
              </a:rPr>
              <a:t>Thank You</a:t>
            </a:r>
            <a:endParaRPr sz="2266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Questions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2" name="Google Shape;922;p41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lt1"/>
                </a:solidFill>
              </a:rPr>
              <a:t>Appendix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8" name="Google Shape;928;p42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Model Architecture and Output Sizes - Context Encoders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934" name="Google Shape;934;p43"/>
          <p:cNvGraphicFramePr/>
          <p:nvPr/>
        </p:nvGraphicFramePr>
        <p:xfrm>
          <a:off x="1714500" y="1125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{B95FA304-D78A-4B81-8F03-24194DA834E4}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2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kernel size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stride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padding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width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height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Input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144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2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3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4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5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6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16x9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TLayer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16x9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9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TLayer 1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TLayer 2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TLayer 3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TLayer 4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144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TLayer 5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Model Architecture and Output Sizes - Global and Local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940" name="Google Shape;940;p44"/>
          <p:cNvGraphicFramePr/>
          <p:nvPr/>
        </p:nvGraphicFramePr>
        <p:xfrm>
          <a:off x="12382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{B95FA304-D78A-4B81-8F03-24194DA834E4}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kernel size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stride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padding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width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height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dilation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Input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144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144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dilated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dilated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dilated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dilated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144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144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17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Model Architecture and Output Sizes - FFC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946" name="Google Shape;946;p45"/>
          <p:cNvGraphicFramePr/>
          <p:nvPr/>
        </p:nvGraphicFramePr>
        <p:xfrm>
          <a:off x="1647825" y="163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{B95FA304-D78A-4B81-8F03-24194DA834E4}</a:tableStyleId>
              </a:tblPr>
              <a:tblGrid>
                <a:gridCol w="108585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kernel size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stride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padding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width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height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Input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NA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1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2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144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3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Layer 4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FourierUnit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FourierUnit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FourierUnit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FourierUnit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64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TLayer 1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128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72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TLayer 2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144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TLayer 3 Output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512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288</a:t>
                      </a:r>
                      <a:endParaRPr sz="10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6"/>
          <p:cNvSpPr txBox="1"/>
          <p:nvPr>
            <p:ph type="title"/>
          </p:nvPr>
        </p:nvSpPr>
        <p:spPr>
          <a:xfrm>
            <a:off x="311700" y="321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Convolution Layers and Activation Functions</a:t>
            </a:r>
            <a:endParaRPr sz="2540">
              <a:solidFill>
                <a:schemeClr val="dk2"/>
              </a:solidFill>
            </a:endParaRPr>
          </a:p>
        </p:txBody>
      </p:sp>
      <p:sp>
        <p:nvSpPr>
          <p:cNvPr id="952" name="Google Shape;952;p46"/>
          <p:cNvSpPr txBox="1"/>
          <p:nvPr>
            <p:ph idx="4294967295" type="body"/>
          </p:nvPr>
        </p:nvSpPr>
        <p:spPr>
          <a:xfrm>
            <a:off x="311700" y="12959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2"/>
                </a:solidFill>
              </a:rPr>
              <a:t>Generators</a:t>
            </a:r>
            <a:endParaRPr sz="20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Convolution Layer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Batch Normalization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ReLU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Final Activation Function: TanH (-1, 1)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Converted to (0, 1)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 sz="1300">
                <a:solidFill>
                  <a:schemeClr val="dk2"/>
                </a:solidFill>
              </a:rPr>
              <a:t>Note: Pytorch ToTensor() converts images to [0, 1]</a:t>
            </a:r>
            <a:endParaRPr i="1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53" name="Google Shape;953;p46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46"/>
          <p:cNvSpPr txBox="1"/>
          <p:nvPr>
            <p:ph idx="4294967295" type="body"/>
          </p:nvPr>
        </p:nvSpPr>
        <p:spPr>
          <a:xfrm>
            <a:off x="4636550" y="12959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>
                <a:solidFill>
                  <a:schemeClr val="dk2"/>
                </a:solidFill>
              </a:rPr>
              <a:t>Discriminators</a:t>
            </a:r>
            <a:endParaRPr sz="20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Convolution Layer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Batch Normalization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ReLU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Linear Layer (Output dim 1)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Sigmoid (0, 1)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Model v3 and Ground Truth</a:t>
            </a:r>
            <a:endParaRPr sz="2540">
              <a:solidFill>
                <a:schemeClr val="dk2"/>
              </a:solidFill>
            </a:endParaRPr>
          </a:p>
        </p:txBody>
      </p:sp>
      <p:grpSp>
        <p:nvGrpSpPr>
          <p:cNvPr id="960" name="Google Shape;960;p47"/>
          <p:cNvGrpSpPr/>
          <p:nvPr/>
        </p:nvGrpSpPr>
        <p:grpSpPr>
          <a:xfrm>
            <a:off x="3103972" y="1328850"/>
            <a:ext cx="1743148" cy="2024744"/>
            <a:chOff x="2347968" y="1442525"/>
            <a:chExt cx="1743148" cy="2024744"/>
          </a:xfrm>
        </p:grpSpPr>
        <p:pic>
          <p:nvPicPr>
            <p:cNvPr id="961" name="Google Shape;961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7981" y="1442525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7968" y="245488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3" name="Google Shape;963;p47"/>
          <p:cNvGrpSpPr/>
          <p:nvPr/>
        </p:nvGrpSpPr>
        <p:grpSpPr>
          <a:xfrm>
            <a:off x="1149078" y="1328850"/>
            <a:ext cx="1743149" cy="2024745"/>
            <a:chOff x="348190" y="1442525"/>
            <a:chExt cx="1743149" cy="2024745"/>
          </a:xfrm>
        </p:grpSpPr>
        <p:pic>
          <p:nvPicPr>
            <p:cNvPr id="964" name="Google Shape;964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8190" y="1442525"/>
              <a:ext cx="1743149" cy="1012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8190" y="2454890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6" name="Google Shape;966;p47"/>
          <p:cNvGrpSpPr/>
          <p:nvPr/>
        </p:nvGrpSpPr>
        <p:grpSpPr>
          <a:xfrm>
            <a:off x="5058871" y="1328850"/>
            <a:ext cx="1743148" cy="2024751"/>
            <a:chOff x="4399071" y="1442525"/>
            <a:chExt cx="1743148" cy="2024751"/>
          </a:xfrm>
        </p:grpSpPr>
        <p:pic>
          <p:nvPicPr>
            <p:cNvPr id="967" name="Google Shape;967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99084" y="1442525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8" name="Google Shape;968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99071" y="2454896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9" name="Google Shape;969;p47"/>
          <p:cNvGrpSpPr/>
          <p:nvPr/>
        </p:nvGrpSpPr>
        <p:grpSpPr>
          <a:xfrm>
            <a:off x="7013766" y="1328854"/>
            <a:ext cx="1743140" cy="2024752"/>
            <a:chOff x="6319653" y="1442529"/>
            <a:chExt cx="1743140" cy="2024752"/>
          </a:xfrm>
        </p:grpSpPr>
        <p:pic>
          <p:nvPicPr>
            <p:cNvPr id="970" name="Google Shape;970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19658" y="144252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19653" y="2454901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2" name="Google Shape;972;p47"/>
          <p:cNvSpPr txBox="1"/>
          <p:nvPr/>
        </p:nvSpPr>
        <p:spPr>
          <a:xfrm>
            <a:off x="-23725" y="1613250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47"/>
          <p:cNvSpPr txBox="1"/>
          <p:nvPr/>
        </p:nvSpPr>
        <p:spPr>
          <a:xfrm>
            <a:off x="-23725" y="2677884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Masked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47"/>
          <p:cNvSpPr txBox="1"/>
          <p:nvPr/>
        </p:nvSpPr>
        <p:spPr>
          <a:xfrm>
            <a:off x="-23725" y="3742517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47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03975" y="3353600"/>
            <a:ext cx="1743124" cy="98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9075" y="3353609"/>
            <a:ext cx="1743124" cy="98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58875" y="3353600"/>
            <a:ext cx="1743146" cy="9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013800" y="3353609"/>
            <a:ext cx="1743124" cy="98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chemeClr val="dk2"/>
                </a:solidFill>
              </a:rPr>
              <a:t>Model v3.5 and Ground Truth</a:t>
            </a:r>
            <a:endParaRPr sz="2540">
              <a:solidFill>
                <a:schemeClr val="dk2"/>
              </a:solidFill>
            </a:endParaRPr>
          </a:p>
        </p:txBody>
      </p:sp>
      <p:grpSp>
        <p:nvGrpSpPr>
          <p:cNvPr id="985" name="Google Shape;985;p48"/>
          <p:cNvGrpSpPr/>
          <p:nvPr/>
        </p:nvGrpSpPr>
        <p:grpSpPr>
          <a:xfrm>
            <a:off x="3103972" y="1328850"/>
            <a:ext cx="1743148" cy="2024744"/>
            <a:chOff x="2347968" y="1442525"/>
            <a:chExt cx="1743148" cy="2024744"/>
          </a:xfrm>
        </p:grpSpPr>
        <p:pic>
          <p:nvPicPr>
            <p:cNvPr id="986" name="Google Shape;986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7981" y="1442525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7968" y="245488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8" name="Google Shape;988;p48"/>
          <p:cNvGrpSpPr/>
          <p:nvPr/>
        </p:nvGrpSpPr>
        <p:grpSpPr>
          <a:xfrm>
            <a:off x="1149078" y="1328850"/>
            <a:ext cx="1743149" cy="2024745"/>
            <a:chOff x="348190" y="1442525"/>
            <a:chExt cx="1743149" cy="2024745"/>
          </a:xfrm>
        </p:grpSpPr>
        <p:pic>
          <p:nvPicPr>
            <p:cNvPr id="989" name="Google Shape;989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8190" y="1442525"/>
              <a:ext cx="1743149" cy="1012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8190" y="2454890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1" name="Google Shape;991;p48"/>
          <p:cNvGrpSpPr/>
          <p:nvPr/>
        </p:nvGrpSpPr>
        <p:grpSpPr>
          <a:xfrm>
            <a:off x="5058871" y="1328850"/>
            <a:ext cx="1743148" cy="2024751"/>
            <a:chOff x="4399071" y="1442525"/>
            <a:chExt cx="1743148" cy="2024751"/>
          </a:xfrm>
        </p:grpSpPr>
        <p:pic>
          <p:nvPicPr>
            <p:cNvPr id="992" name="Google Shape;992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99084" y="1442525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99071" y="2454896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4" name="Google Shape;994;p48"/>
          <p:cNvGrpSpPr/>
          <p:nvPr/>
        </p:nvGrpSpPr>
        <p:grpSpPr>
          <a:xfrm>
            <a:off x="7013766" y="1328854"/>
            <a:ext cx="1743140" cy="2024752"/>
            <a:chOff x="6319653" y="1442529"/>
            <a:chExt cx="1743140" cy="2024752"/>
          </a:xfrm>
        </p:grpSpPr>
        <p:pic>
          <p:nvPicPr>
            <p:cNvPr id="995" name="Google Shape;995;p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19658" y="1442529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4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19653" y="2454901"/>
              <a:ext cx="1743135" cy="1012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7" name="Google Shape;997;p48"/>
          <p:cNvSpPr txBox="1"/>
          <p:nvPr/>
        </p:nvSpPr>
        <p:spPr>
          <a:xfrm>
            <a:off x="-23725" y="1613250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48"/>
          <p:cNvSpPr txBox="1"/>
          <p:nvPr/>
        </p:nvSpPr>
        <p:spPr>
          <a:xfrm>
            <a:off x="-23725" y="2677884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Masked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48"/>
          <p:cNvSpPr txBox="1"/>
          <p:nvPr/>
        </p:nvSpPr>
        <p:spPr>
          <a:xfrm>
            <a:off x="-23725" y="3666867"/>
            <a:ext cx="11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Output</a:t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48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03988" y="3353613"/>
            <a:ext cx="1743112" cy="9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9075" y="3353603"/>
            <a:ext cx="1743150" cy="98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58863" y="3353613"/>
            <a:ext cx="1743150" cy="98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013800" y="3353603"/>
            <a:ext cx="1743150" cy="98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Other Models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0" name="Google Shape;1010;p49"/>
          <p:cNvSpPr txBox="1"/>
          <p:nvPr>
            <p:ph idx="1" type="body"/>
          </p:nvPr>
        </p:nvSpPr>
        <p:spPr>
          <a:xfrm>
            <a:off x="311700" y="1152475"/>
            <a:ext cx="315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500">
                <a:solidFill>
                  <a:schemeClr val="dk2"/>
                </a:solidFill>
              </a:rPr>
              <a:t>Center Mask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Alpha: 0.05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Mode Collapse</a:t>
            </a:r>
            <a:r>
              <a:rPr lang="en" sz="1500">
                <a:solidFill>
                  <a:schemeClr val="dk2"/>
                </a:solidFill>
              </a:rPr>
              <a:t>: The generator only produces one or a few outputs that are successful at deceiving the discriminator.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11" name="Google Shape;10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000" y="3044277"/>
            <a:ext cx="2316563" cy="129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012" y="1377400"/>
            <a:ext cx="2316563" cy="129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5737" y="1377400"/>
            <a:ext cx="2316563" cy="129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5737" y="3044275"/>
            <a:ext cx="2316563" cy="129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Purpose and Roadmap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Explore the effectiveness of GANs in video inpainting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Gain an understanding of past and current work in the field by creating three models based on the following papers: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</a:pPr>
            <a:r>
              <a:rPr lang="en">
                <a:solidFill>
                  <a:schemeClr val="lt1"/>
                </a:solidFill>
              </a:rPr>
              <a:t>Context Encoders: Feature Learning by Inpainting (Pathak, Krähenbühl, Donahue, Darrell, Efros) </a:t>
            </a:r>
            <a:r>
              <a:rPr i="1" lang="en">
                <a:solidFill>
                  <a:schemeClr val="lt1"/>
                </a:solidFill>
              </a:rPr>
              <a:t>CVPR 2016</a:t>
            </a:r>
            <a:endParaRPr i="1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</a:pPr>
            <a:r>
              <a:rPr lang="en">
                <a:solidFill>
                  <a:schemeClr val="lt1"/>
                </a:solidFill>
              </a:rPr>
              <a:t>Globally and Locally Consistent Image Completion (Iizuka, Simo-Serra, Ishikawa)</a:t>
            </a:r>
            <a:r>
              <a:rPr i="1" lang="en">
                <a:solidFill>
                  <a:schemeClr val="lt1"/>
                </a:solidFill>
              </a:rPr>
              <a:t> ACM Transactions on Graphics 2017</a:t>
            </a:r>
            <a:endParaRPr i="1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</a:pPr>
            <a:r>
              <a:rPr lang="en">
                <a:solidFill>
                  <a:schemeClr val="lt1"/>
                </a:solidFill>
              </a:rPr>
              <a:t>Resolution-robust Large Mask Inpainting with Fourier Convolutions - LaMa (Suvorov, Logacheva, Mashikhin, Remizova, Ashukha, Silvestrov, Kong, Goka, Park, Lempitsky) </a:t>
            </a:r>
            <a:r>
              <a:rPr i="1" lang="en">
                <a:solidFill>
                  <a:schemeClr val="lt1"/>
                </a:solidFill>
              </a:rPr>
              <a:t>WACV 2022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/>
          <p:nvPr/>
        </p:nvSpPr>
        <p:spPr>
          <a:xfrm>
            <a:off x="4826975" y="1539025"/>
            <a:ext cx="4096500" cy="223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Project Scope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Simplify the domain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Pokemon!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lang="en">
                <a:solidFill>
                  <a:schemeClr val="lt1"/>
                </a:solidFill>
              </a:rPr>
              <a:t>Contains seasons in 4:3 and 16:9 aspect ratio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Data set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2 seasons of 16:9 Pokemon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64 episodes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21 Hours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Saving every 4th frame (~600k frames)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Data Split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lang="en">
                <a:solidFill>
                  <a:schemeClr val="lt1"/>
                </a:solidFill>
              </a:rPr>
              <a:t>Train 70% (420k)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lang="en">
                <a:solidFill>
                  <a:schemeClr val="lt1"/>
                </a:solidFill>
              </a:rPr>
              <a:t>Validate 20% (120k)</a:t>
            </a:r>
            <a:endParaRPr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lang="en">
                <a:solidFill>
                  <a:schemeClr val="lt1"/>
                </a:solidFill>
              </a:rPr>
              <a:t>Test 10% (60k)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Image size: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512:288 = 16:9 x 2</a:t>
            </a:r>
            <a:r>
              <a:rPr baseline="30000" lang="en">
                <a:solidFill>
                  <a:schemeClr val="lt1"/>
                </a:solidFill>
              </a:rPr>
              <a:t>5</a:t>
            </a:r>
            <a:endParaRPr baseline="30000">
              <a:solidFill>
                <a:schemeClr val="lt1"/>
              </a:solidFill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0584" y="2372833"/>
            <a:ext cx="1796535" cy="90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2432" y="2059149"/>
            <a:ext cx="1324170" cy="1528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437703" y="2625271"/>
            <a:ext cx="199500" cy="184200"/>
          </a:xfrm>
          <a:prstGeom prst="mathPlus">
            <a:avLst>
              <a:gd fmla="val 23520" name="adj1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4975281" y="1600265"/>
            <a:ext cx="37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Frequently bought together by data scientists</a:t>
            </a:r>
            <a:endParaRPr b="1" i="0" sz="10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Project Feasibility (Pros and Cons)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7"/>
          <p:cNvSpPr txBox="1"/>
          <p:nvPr>
            <p:ph idx="1" type="body"/>
          </p:nvPr>
        </p:nvSpPr>
        <p:spPr>
          <a:xfrm>
            <a:off x="616500" y="1152475"/>
            <a:ext cx="467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lt1"/>
                </a:solidFill>
              </a:rPr>
              <a:t>Lower Number of Examples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Places2 (8 million) and CelebA HQ (30,000)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lt1"/>
                </a:solidFill>
              </a:rPr>
              <a:t>Less Training Time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Most papers train for months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lt1"/>
                </a:solidFill>
              </a:rPr>
              <a:t>Specific domain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Consistent art style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Simplified color pallet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lt1"/>
                </a:solidFill>
              </a:rPr>
              <a:t>Specific Masks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Only modeling to fill in information on the edges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850" y="1925450"/>
            <a:ext cx="2694576" cy="20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/>
          <p:nvPr/>
        </p:nvSpPr>
        <p:spPr>
          <a:xfrm>
            <a:off x="650475" y="1184900"/>
            <a:ext cx="390600" cy="354600"/>
          </a:xfrm>
          <a:prstGeom prst="mathMinus">
            <a:avLst>
              <a:gd fmla="val 2352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650475" y="2571750"/>
            <a:ext cx="390600" cy="3546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50475" y="1866925"/>
            <a:ext cx="390600" cy="354600"/>
          </a:xfrm>
          <a:prstGeom prst="mathMinus">
            <a:avLst>
              <a:gd fmla="val 23520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650475" y="3463513"/>
            <a:ext cx="390600" cy="3546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>
            <p:ph idx="1" type="body"/>
          </p:nvPr>
        </p:nvSpPr>
        <p:spPr>
          <a:xfrm>
            <a:off x="311700" y="1152475"/>
            <a:ext cx="408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Machine Learning Framework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PyTorch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Platform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Google Colab Pro+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NVIDIA Tesla V100 ~7.5 Teraflops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Logging and Monitoring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TensorBoard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lt1"/>
                </a:solidFill>
              </a:rPr>
              <a:t>Tech Stack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600" y="1230412"/>
            <a:ext cx="2944275" cy="18255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901" y="1885900"/>
            <a:ext cx="2944266" cy="1873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3875" y="2921149"/>
            <a:ext cx="2737925" cy="1317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chemeClr val="dk2"/>
                </a:solidFill>
              </a:rPr>
              <a:t>GANs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" name="Google Shape;161;p9"/>
          <p:cNvSpPr txBox="1"/>
          <p:nvPr>
            <p:ph idx="1" type="body"/>
          </p:nvPr>
        </p:nvSpPr>
        <p:spPr>
          <a:xfrm>
            <a:off x="5164225" y="1655075"/>
            <a:ext cx="35763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Generative Adversarial Nets (Goodfellow, Pouget-Abadie, Mirza, Xu, Warde-Farley, Ozair, Courville, Bengio) </a:t>
            </a:r>
            <a:r>
              <a:rPr i="1" lang="en" sz="1300">
                <a:solidFill>
                  <a:srgbClr val="000000"/>
                </a:solidFill>
              </a:rPr>
              <a:t>Advances in neural information processing systems 2014</a:t>
            </a:r>
            <a:endParaRPr i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Applications include: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Image inpainting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Celebrity face generation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Super resolution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Art generation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386775" y="2834800"/>
            <a:ext cx="1268100" cy="660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2895075" y="2148735"/>
            <a:ext cx="1268100" cy="660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866800" y="1657550"/>
            <a:ext cx="7842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Data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1832325" y="2764750"/>
            <a:ext cx="7842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Fake Data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4380025" y="2350025"/>
            <a:ext cx="784200" cy="25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9"/>
          <p:cNvCxnSpPr>
            <a:endCxn id="165" idx="1"/>
          </p:cNvCxnSpPr>
          <p:nvPr/>
        </p:nvCxnSpPr>
        <p:spPr>
          <a:xfrm>
            <a:off x="1654725" y="3165250"/>
            <a:ext cx="17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8" name="Google Shape;168;p9"/>
          <p:cNvCxnSpPr>
            <a:stCxn id="165" idx="3"/>
            <a:endCxn id="163" idx="1"/>
          </p:cNvCxnSpPr>
          <p:nvPr/>
        </p:nvCxnSpPr>
        <p:spPr>
          <a:xfrm flipH="1" rot="10800000">
            <a:off x="2616525" y="2479150"/>
            <a:ext cx="278700" cy="686100"/>
          </a:xfrm>
          <a:prstGeom prst="bentConnector3">
            <a:avLst>
              <a:gd fmla="val 499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9" name="Google Shape;169;p9"/>
          <p:cNvCxnSpPr>
            <a:stCxn id="164" idx="3"/>
            <a:endCxn id="163" idx="1"/>
          </p:cNvCxnSpPr>
          <p:nvPr/>
        </p:nvCxnSpPr>
        <p:spPr>
          <a:xfrm>
            <a:off x="1651000" y="2058050"/>
            <a:ext cx="1244100" cy="4212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0" name="Google Shape;170;p9"/>
          <p:cNvCxnSpPr>
            <a:stCxn id="163" idx="3"/>
            <a:endCxn id="166" idx="1"/>
          </p:cNvCxnSpPr>
          <p:nvPr/>
        </p:nvCxnSpPr>
        <p:spPr>
          <a:xfrm>
            <a:off x="4163175" y="2479185"/>
            <a:ext cx="2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" name="Google Shape;171;p9"/>
          <p:cNvCxnSpPr>
            <a:stCxn id="166" idx="2"/>
            <a:endCxn id="163" idx="2"/>
          </p:cNvCxnSpPr>
          <p:nvPr/>
        </p:nvCxnSpPr>
        <p:spPr>
          <a:xfrm rot="5400000">
            <a:off x="4050025" y="2087525"/>
            <a:ext cx="201300" cy="1242900"/>
          </a:xfrm>
          <a:prstGeom prst="bentConnector3">
            <a:avLst>
              <a:gd fmla="val 21829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2" name="Google Shape;172;p9"/>
          <p:cNvCxnSpPr>
            <a:stCxn id="166" idx="2"/>
            <a:endCxn id="162" idx="2"/>
          </p:cNvCxnSpPr>
          <p:nvPr/>
        </p:nvCxnSpPr>
        <p:spPr>
          <a:xfrm rot="5400000">
            <a:off x="2452825" y="1176425"/>
            <a:ext cx="887400" cy="3751200"/>
          </a:xfrm>
          <a:prstGeom prst="bentConnector3">
            <a:avLst>
              <a:gd fmla="val 126831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73" name="Google Shape;173;p9"/>
          <p:cNvSpPr/>
          <p:nvPr/>
        </p:nvSpPr>
        <p:spPr>
          <a:xfrm>
            <a:off x="0" y="5060100"/>
            <a:ext cx="91440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